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44" r:id="rId1"/>
    <p:sldMasterId id="2147483745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202315" cy="6864311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>
        <a:alpha val="100000"/>
      </a:srgbClr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974"/>
    <p:restoredTop sz="90105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55648" cy="7375564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226" y="685800"/>
            <a:ext cx="6095548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115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43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551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201279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 lnSpcReduction="0"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115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43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551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201279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587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2018-05-17</a:t>
            </a:fld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42014" y="6362409"/>
            <a:ext cx="4118285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/>
            </a:r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 lnSpcReduction="0"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10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587" y="365273"/>
            <a:ext cx="10525140" cy="1326195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4400" b="0" i="0" mc:Ignorable="hp" hp:hslEmbossed="0">
                <a:solidFill>
                  <a:schemeClr val="tx1"/>
                </a:solidFill>
                <a:latin typeface="HNC_GO_B_HINT_GS"/>
                <a:ea typeface="HNC_GO_B_HINT_GS"/>
                <a:sym typeface="Wingdings"/>
              </a:rPr>
              <a:t>마스터 제목 스타일 편집</a:t>
            </a:r>
            <a:endParaRPr xmlns:mc="http://schemas.openxmlformats.org/markup-compatibility/2006" xmlns:hp="http://schemas.haansoft.com/office/presentation/8.0" lang="ko-KR" sz="4400" b="0" i="0" mc:Ignorable="hp" hp:hslEmbossed="0">
              <a:solidFill>
                <a:schemeClr val="tx1"/>
              </a:solidFill>
              <a:latin typeface="HNC_GO_B_HINT_GS"/>
              <a:ea typeface="HNC_GO_B_HINT_GS"/>
              <a:sym typeface="Wingding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115" y="1601672"/>
            <a:ext cx="10982084" cy="453012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587" y="6362409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422D86A-5F52-4165-8473-F1B836277586}" type="datetime1"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2018-05-17</a:t>
            </a:fld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42014" y="6362409"/>
            <a:ext cx="4118285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/>
            </a:r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7701" y="6362409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ko-KR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10115" y="274890"/>
            <a:ext cx="10982084" cy="1144051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115" y="1601672"/>
            <a:ext cx="10982084" cy="453012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0115" y="6362199"/>
            <a:ext cx="2847207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9124" y="6362199"/>
            <a:ext cx="3864066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44993" y="6362199"/>
            <a:ext cx="2847207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4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0.png"  /><Relationship Id="rId3" Type="http://schemas.openxmlformats.org/officeDocument/2006/relationships/image" Target="../media/image18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0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4.png"  /><Relationship Id="rId3" Type="http://schemas.openxmlformats.org/officeDocument/2006/relationships/image" Target="../media/image46.png"  /><Relationship Id="rId4" Type="http://schemas.openxmlformats.org/officeDocument/2006/relationships/image" Target="../media/image2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8.png"  /><Relationship Id="rId3" Type="http://schemas.openxmlformats.org/officeDocument/2006/relationships/image" Target="../media/image5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jpeg"  /><Relationship Id="rId8" Type="http://schemas.openxmlformats.org/officeDocument/2006/relationships/image" Target="../media/image68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"/>
          <p:cNvSpPr/>
          <p:nvPr/>
        </p:nvSpPr>
        <p:spPr>
          <a:xfrm>
            <a:off x="6100375" y="4083332"/>
            <a:ext cx="2709510" cy="2682485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95237" name=""/>
          <p:cNvSpPr/>
          <p:nvPr/>
        </p:nvSpPr>
        <p:spPr>
          <a:xfrm>
            <a:off x="6036835" y="4083332"/>
            <a:ext cx="1396045" cy="1018041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ffffff"/>
            </a:solidFill>
            <a:prstDash val="solid"/>
            <a:round/>
          </a:ln>
        </p:spPr>
      </p:sp>
      <p:sp>
        <p:nvSpPr>
          <p:cNvPr id="95238" name=""/>
          <p:cNvSpPr/>
          <p:nvPr/>
        </p:nvSpPr>
        <p:spPr>
          <a:xfrm>
            <a:off x="1137193" y="0"/>
            <a:ext cx="3881600" cy="4472447"/>
          </a:xfrm>
          <a:prstGeom prst="rect">
            <a:avLst/>
          </a:prstGeom>
          <a:solidFill>
            <a:srgbClr val="000000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95239" name=""/>
          <p:cNvSpPr txBox="1"/>
          <p:nvPr/>
        </p:nvSpPr>
        <p:spPr>
          <a:xfrm>
            <a:off x="2841336" y="1726421"/>
            <a:ext cx="2337872" cy="2835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MQTT</a:t>
            </a:r>
            <a:endParaRPr xmlns:mc="http://schemas.openxmlformats.org/markup-compatibility/2006" xmlns:hp="http://schemas.haansoft.com/office/presentation/8.0" lang="ko-KR" sz="60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기반</a:t>
            </a:r>
            <a:endParaRPr xmlns:mc="http://schemas.openxmlformats.org/markup-compatibility/2006" xmlns:hp="http://schemas.haansoft.com/office/presentation/8.0" lang="ko-KR" sz="60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IoT 홈</a:t>
            </a:r>
            <a:endParaRPr xmlns:mc="http://schemas.openxmlformats.org/markup-compatibility/2006" xmlns:hp="http://schemas.haansoft.com/office/presentation/8.0" lang="ko-KR" altLang="ko-KR" sz="60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0" name=""/>
          <p:cNvSpPr txBox="1"/>
          <p:nvPr/>
        </p:nvSpPr>
        <p:spPr>
          <a:xfrm>
            <a:off x="5018794" y="3576685"/>
            <a:ext cx="2409340" cy="10040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altLang="ko-KR" sz="60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1" name=""/>
          <p:cNvSpPr txBox="1"/>
          <p:nvPr/>
        </p:nvSpPr>
        <p:spPr>
          <a:xfrm>
            <a:off x="7329641" y="2201298"/>
            <a:ext cx="3733916" cy="528870"/>
          </a:xfrm>
          <a:prstGeom prst="rect">
            <a:avLst/>
          </a:prstGeom>
          <a:solidFill>
            <a:srgbClr val="000000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2018.04.26 | 발표 : </a:t>
            </a: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2" name=""/>
          <p:cNvSpPr txBox="1"/>
          <p:nvPr/>
        </p:nvSpPr>
        <p:spPr>
          <a:xfrm>
            <a:off x="7320449" y="802071"/>
            <a:ext cx="3771695" cy="11878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컴퓨터공학전공 2011150002 고상욱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2013150006 김우조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2013152001 고귀영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2013154024 이종현</a:t>
            </a: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3" name=""/>
          <p:cNvSpPr txBox="1"/>
          <p:nvPr/>
        </p:nvSpPr>
        <p:spPr>
          <a:xfrm>
            <a:off x="2841336" y="4591544"/>
            <a:ext cx="359572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Based on MQTT Iot home system</a:t>
            </a: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cxnSp>
        <p:nvCxnSpPr>
          <p:cNvPr id="95244" name=""/>
          <p:cNvCxnSpPr/>
          <p:nvPr/>
        </p:nvCxnSpPr>
        <p:spPr>
          <a:xfrm flipV="1">
            <a:off x="8809886" y="3216157"/>
            <a:ext cx="868738" cy="867175"/>
          </a:xfrm>
          <a:prstGeom prst="line">
            <a:avLst/>
          </a:prstGeom>
          <a:ln w="12674" cap="flat" cmpd="sng" algn="ctr">
            <a:solidFill>
              <a:srgbClr val="000000"/>
            </a:solidFill>
            <a:prstDash val="solid"/>
            <a:round/>
          </a:ln>
        </p:spPr>
      </p:cxnSp>
      <p:sp>
        <p:nvSpPr>
          <p:cNvPr id="95245" name=""/>
          <p:cNvSpPr txBox="1"/>
          <p:nvPr/>
        </p:nvSpPr>
        <p:spPr>
          <a:xfrm>
            <a:off x="9559528" y="509830"/>
            <a:ext cx="1579472" cy="3716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1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최진구 교수님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6626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6627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6628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6629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663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65706" y="1978907"/>
            <a:ext cx="3497287" cy="26253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6631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458587" y="1963050"/>
            <a:ext cx="3532184" cy="269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6632" name=""/>
          <p:cNvSpPr txBox="1"/>
          <p:nvPr/>
        </p:nvSpPr>
        <p:spPr>
          <a:xfrm>
            <a:off x="3465516" y="4780545"/>
            <a:ext cx="5358908" cy="9050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수많은 사용자가 동시에 메시지를 전송하더라도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짧은 시간 내에 메시지가 전송될 수 있는 구조를 위해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프로토콜을 사용한 FaceBook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7650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7651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27652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7653" name=""/>
          <p:cNvSpPr txBox="1"/>
          <p:nvPr/>
        </p:nvSpPr>
        <p:spPr>
          <a:xfrm>
            <a:off x="2082146" y="2102805"/>
            <a:ext cx="8018628" cy="32589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MQTT 프로토콜을 이용하기위한 대표적인 서버인 Mosquitto 구축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라즈베리파이3와 아두이노, 조도센서, 온도센서, 화재감지센서를 이용한 데이터 전송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음성인식 API 사용하여 각각의 명령을 처리할 수 있게끔 설계 및 구현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조도센서, 온도센서, 화재감지센서와 아두이노를 연결하여 각 데이터를 Broker인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Mosquitto에게 전송하여 데이터를 받은 Mosquitto는 각각에 topic에 맞는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제어시스템에게 전달하여 처리하는것을 설계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각 센싱 데이터 바탕으로 사용자에게 </a:t>
            </a:r>
            <a:r>
              <a:rPr xmlns:mc="http://schemas.openxmlformats.org/markup-compatibility/2006" xmlns:hp="http://schemas.haansoft.com/office/presentation/8.0" lang="ko-KR" sz="1600" b="1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현재 환경 (온도, 습도, 조도)</a:t>
            </a: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xmlns:mc="http://schemas.openxmlformats.org/markup-compatibility/2006" xmlns:hp="http://schemas.haansoft.com/office/presentation/8.0" lang="ko-KR" sz="1600" b="1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환경에 따른 주의</a:t>
            </a:r>
            <a:endParaRPr xmlns:mc="http://schemas.openxmlformats.org/markup-compatibility/2006" xmlns:hp="http://schemas.haansoft.com/office/presentation/8.0" lang="ko-KR" sz="1600" b="1" i="0" mc:Ignorable="hp" hp:hslEmbossed="0">
              <a:solidFill>
                <a:srgbClr val="36b7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1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 사항</a:t>
            </a: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를 알림. 또한 기상청 </a:t>
            </a:r>
            <a:r>
              <a:rPr xmlns:mc="http://schemas.openxmlformats.org/markup-compatibility/2006" xmlns:hp="http://schemas.haansoft.com/office/presentation/8.0" lang="ko-KR" sz="1600" b="1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기후 정보에 따른 적정 온도, 온도에 따른 적정 습도, 불쾌 지수 </a:t>
            </a:r>
            <a:endParaRPr xmlns:mc="http://schemas.openxmlformats.org/markup-compatibility/2006" xmlns:hp="http://schemas.haansoft.com/office/presentation/8.0" lang="ko-KR" sz="1600" b="1" i="0" mc:Ignorable="hp" hp:hslEmbossed="0">
              <a:solidFill>
                <a:srgbClr val="36b7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1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 등을 계산</a:t>
            </a: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, 자동으로 창문 개폐 등을 이용하여 실내환경 개선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8674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8675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28676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8677" name=""/>
          <p:cNvSpPr txBox="1"/>
          <p:nvPr/>
        </p:nvSpPr>
        <p:spPr>
          <a:xfrm>
            <a:off x="3220903" y="2110734"/>
            <a:ext cx="5760508" cy="3022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 : 어플리케이션에서 자동으로 설정 시 특정 시간을 정해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열고 닫히게 아두이노에서 설계 기상정보 RSS파싱을 통해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밖의 기상상황에 따라 닫을 것인지 설계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App을 이용해 각각의 창문을 개별적으로 제어할 수 있도록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설계 DC모터 이용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 : 조도센서, APP을 이용해 자동으로 설정하거나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직접 APP를 이용해 각각의 전등을 개별적으로 제어할 수     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있도록 설계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: 화재경보 발생 시 Mosquitto를 거쳐  도어락 자동으로 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 문 개폐 및 비상음 발생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9698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9699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9700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970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9702" name=""/>
          <p:cNvSpPr txBox="1"/>
          <p:nvPr/>
        </p:nvSpPr>
        <p:spPr>
          <a:xfrm>
            <a:off x="2981092" y="4880602"/>
            <a:ext cx="1366583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창문제어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9703" name=""/>
          <p:cNvSpPr txBox="1"/>
          <p:nvPr/>
        </p:nvSpPr>
        <p:spPr>
          <a:xfrm>
            <a:off x="5442805" y="4880602"/>
            <a:ext cx="1362320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전등제어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9704" name=""/>
          <p:cNvSpPr txBox="1"/>
          <p:nvPr/>
        </p:nvSpPr>
        <p:spPr>
          <a:xfrm>
            <a:off x="8001449" y="4880602"/>
            <a:ext cx="1365901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화재대피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9705" name=""/>
          <p:cNvSpPr/>
          <p:nvPr/>
        </p:nvSpPr>
        <p:spPr>
          <a:xfrm>
            <a:off x="2571318" y="2369641"/>
            <a:ext cx="2136195" cy="213295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06" name=""/>
          <p:cNvSpPr/>
          <p:nvPr/>
        </p:nvSpPr>
        <p:spPr>
          <a:xfrm>
            <a:off x="5033088" y="2355348"/>
            <a:ext cx="2136139" cy="213457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07" name=""/>
          <p:cNvSpPr/>
          <p:nvPr/>
        </p:nvSpPr>
        <p:spPr>
          <a:xfrm>
            <a:off x="7494801" y="2363276"/>
            <a:ext cx="2134576" cy="2136139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70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15931" y="2645969"/>
            <a:ext cx="1646968" cy="16469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9709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201430" y="2522071"/>
            <a:ext cx="1799453" cy="1799453"/>
          </a:xfrm>
          <a:prstGeom prst="rect">
            <a:avLst/>
          </a:prstGeom>
          <a:noFill/>
          <a:ln w="25404" cap="flat" cmpd="sng" algn="ctr">
            <a:solidFill>
              <a:schemeClr val="bg1"/>
            </a:solidFill>
            <a:prstDash val="solid"/>
            <a:round/>
          </a:ln>
        </p:spPr>
      </p:pic>
      <p:pic>
        <p:nvPicPr>
          <p:cNvPr id="29710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769566" y="2491920"/>
            <a:ext cx="1581864" cy="18788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0722" name="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 제어 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0723" name=""/>
          <p:cNvSpPr/>
          <p:nvPr/>
        </p:nvSpPr>
        <p:spPr>
          <a:xfrm>
            <a:off x="4577250" y="1705762"/>
            <a:ext cx="1081581" cy="1046629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4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24" name="" descr="그림 17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98022" y="1909058"/>
            <a:ext cx="625744" cy="6257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25" name=""/>
          <p:cNvSpPr/>
          <p:nvPr/>
        </p:nvSpPr>
        <p:spPr>
          <a:xfrm>
            <a:off x="4507344" y="4597909"/>
            <a:ext cx="1081581" cy="1045065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4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2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69434" y="4955254"/>
            <a:ext cx="624180" cy="6257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727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585931" y="3017608"/>
            <a:ext cx="862373" cy="8290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0728" name=""/>
          <p:cNvCxnSpPr/>
          <p:nvPr/>
        </p:nvCxnSpPr>
        <p:spPr>
          <a:xfrm flipH="1" flipV="1">
            <a:off x="7416967" y="2582429"/>
            <a:ext cx="1168963" cy="849698"/>
          </a:xfrm>
          <a:prstGeom prst="straightConnector1">
            <a:avLst/>
          </a:prstGeom>
          <a:ln w="38079" cap="flat" cmpd="sng" algn="ctr">
            <a:solidFill>
              <a:schemeClr val="bg1"/>
            </a:solidFill>
            <a:prstDash val="solid"/>
            <a:round/>
            <a:tailEnd type="arrow" w="med" len="med"/>
          </a:ln>
        </p:spPr>
      </p:cxnSp>
      <p:sp>
        <p:nvSpPr>
          <p:cNvPr id="30729" name=""/>
          <p:cNvSpPr txBox="1"/>
          <p:nvPr/>
        </p:nvSpPr>
        <p:spPr>
          <a:xfrm>
            <a:off x="8303238" y="5353916"/>
            <a:ext cx="1280075" cy="8766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0" i="0" mc:Ignorable="hp" hp:hslEmbossed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  <a:endParaRPr xmlns:mc="http://schemas.openxmlformats.org/markup-compatibility/2006" xmlns:hp="http://schemas.haansoft.com/office/presentation/8.0" lang="ko-KR" sz="1700" b="0" i="0" mc:Ignorable="hp" hp:hslEmbossed="0">
              <a:solidFill>
                <a:schemeClr val="bg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0730" name="" descr="그림 174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9208" y="1666063"/>
            <a:ext cx="1080018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731" name="" descr="그림 174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6026" y="4674124"/>
            <a:ext cx="1078399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32" name=""/>
          <p:cNvSpPr/>
          <p:nvPr/>
        </p:nvSpPr>
        <p:spPr>
          <a:xfrm>
            <a:off x="6554594" y="1851882"/>
            <a:ext cx="1691468" cy="741657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0733" name=""/>
          <p:cNvCxnSpPr/>
          <p:nvPr/>
        </p:nvCxnSpPr>
        <p:spPr>
          <a:xfrm>
            <a:off x="8201562" y="2204425"/>
            <a:ext cx="1396045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0734" name=""/>
          <p:cNvCxnSpPr>
            <a:stCxn id="30732" idx="1"/>
            <a:endCxn id="30723" idx="3"/>
          </p:cNvCxnSpPr>
          <p:nvPr/>
        </p:nvCxnSpPr>
        <p:spPr>
          <a:xfrm rot="10800000" flipV="1">
            <a:off x="5658832" y="2221902"/>
            <a:ext cx="895762" cy="7984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35" name=""/>
          <p:cNvSpPr/>
          <p:nvPr/>
        </p:nvSpPr>
        <p:spPr>
          <a:xfrm>
            <a:off x="6554594" y="4890150"/>
            <a:ext cx="1691468" cy="743276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0736" name=""/>
          <p:cNvCxnSpPr/>
          <p:nvPr/>
        </p:nvCxnSpPr>
        <p:spPr>
          <a:xfrm rot="10800000">
            <a:off x="8188887" y="5231582"/>
            <a:ext cx="1397608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0737" name=""/>
          <p:cNvCxnSpPr/>
          <p:nvPr/>
        </p:nvCxnSpPr>
        <p:spPr>
          <a:xfrm flipH="1">
            <a:off x="5647720" y="5225272"/>
            <a:ext cx="906873" cy="9491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38" name=""/>
          <p:cNvSpPr txBox="1"/>
          <p:nvPr/>
        </p:nvSpPr>
        <p:spPr>
          <a:xfrm>
            <a:off x="8423898" y="1832787"/>
            <a:ext cx="1162598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1" i="0" mc:Ignorable="hp" hp:hslEmbossed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  <a:endParaRPr xmlns:mc="http://schemas.openxmlformats.org/markup-compatibility/2006" xmlns:hp="http://schemas.haansoft.com/office/presentation/8.0" lang="ko-KR" sz="1700" b="1" i="0" mc:Ignorable="hp" hp:hslEmbossed="0">
              <a:solidFill>
                <a:schemeClr val="bg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0739" name=""/>
          <p:cNvSpPr txBox="1"/>
          <p:nvPr/>
        </p:nvSpPr>
        <p:spPr>
          <a:xfrm rot="18360000">
            <a:off x="7186704" y="3127212"/>
            <a:ext cx="1240376" cy="93864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eaVert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6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  <a:endParaRPr xmlns:mc="http://schemas.openxmlformats.org/markup-compatibility/2006" xmlns:hp="http://schemas.haansoft.com/office/presentation/8.0" lang="ko-KR" sz="16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0740" name=""/>
          <p:cNvSpPr txBox="1"/>
          <p:nvPr/>
        </p:nvSpPr>
        <p:spPr>
          <a:xfrm>
            <a:off x="5569886" y="1831223"/>
            <a:ext cx="1184820" cy="44785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자동닫기</a:t>
            </a:r>
            <a:endParaRPr xmlns:mc="http://schemas.openxmlformats.org/markup-compatibility/2006" xmlns:hp="http://schemas.haansoft.com/office/presentation/8.0" lang="ko-KR" sz="17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0741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45404" y="1666063"/>
            <a:ext cx="2711073" cy="40880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0742" name=""/>
          <p:cNvCxnSpPr/>
          <p:nvPr/>
        </p:nvCxnSpPr>
        <p:spPr>
          <a:xfrm rot="10800000" flipV="1">
            <a:off x="8188887" y="2402975"/>
            <a:ext cx="1394425" cy="9547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43" name=""/>
          <p:cNvSpPr txBox="1"/>
          <p:nvPr/>
        </p:nvSpPr>
        <p:spPr>
          <a:xfrm>
            <a:off x="8350865" y="2522071"/>
            <a:ext cx="1184820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자동설정</a:t>
            </a:r>
            <a:endParaRPr xmlns:mc="http://schemas.openxmlformats.org/markup-compatibility/2006" xmlns:hp="http://schemas.haansoft.com/office/presentation/8.0" lang="ko-KR" sz="17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0744" name=""/>
          <p:cNvSpPr txBox="1"/>
          <p:nvPr/>
        </p:nvSpPr>
        <p:spPr>
          <a:xfrm>
            <a:off x="5407908" y="5663577"/>
            <a:ext cx="1388060" cy="8751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</a:t>
            </a:r>
            <a:endParaRPr xmlns:mc="http://schemas.openxmlformats.org/markup-compatibility/2006" xmlns:hp="http://schemas.haansoft.com/office/presentation/8.0" lang="ko-KR" sz="17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0745" name=""/>
          <p:cNvSpPr txBox="1"/>
          <p:nvPr/>
        </p:nvSpPr>
        <p:spPr>
          <a:xfrm>
            <a:off x="8298436" y="5473012"/>
            <a:ext cx="1281694" cy="8766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7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  <a:endParaRPr xmlns:mc="http://schemas.openxmlformats.org/markup-compatibility/2006" xmlns:hp="http://schemas.haansoft.com/office/presentation/8.0" lang="ko-KR" sz="17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0746" name=""/>
          <p:cNvCxnSpPr/>
          <p:nvPr/>
        </p:nvCxnSpPr>
        <p:spPr>
          <a:xfrm flipH="1" flipV="1">
            <a:off x="7421769" y="2582429"/>
            <a:ext cx="1170527" cy="849698"/>
          </a:xfrm>
          <a:prstGeom prst="straightConnector1">
            <a:avLst/>
          </a:prstGeom>
          <a:ln w="38079" cap="flat" cmpd="sng" algn="ctr">
            <a:solidFill>
              <a:srgbClr val="000000"/>
            </a:solidFill>
            <a:prstDash val="solid"/>
            <a:round/>
            <a:tailEnd type="arrow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1746" name="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 제어 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1747" name=""/>
          <p:cNvSpPr/>
          <p:nvPr/>
        </p:nvSpPr>
        <p:spPr>
          <a:xfrm>
            <a:off x="6638738" y="1758135"/>
            <a:ext cx="1691468" cy="741713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1748" name="" descr="그림 17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04274" y="1664444"/>
            <a:ext cx="906873" cy="9084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49" name=""/>
          <p:cNvSpPr txBox="1"/>
          <p:nvPr/>
        </p:nvSpPr>
        <p:spPr>
          <a:xfrm>
            <a:off x="4602655" y="2584048"/>
            <a:ext cx="1073653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조도센서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1750" name=""/>
          <p:cNvCxnSpPr>
            <a:endCxn id="31747" idx="3"/>
          </p:cNvCxnSpPr>
          <p:nvPr/>
        </p:nvCxnSpPr>
        <p:spPr>
          <a:xfrm rot="10800000">
            <a:off x="8330206" y="2128210"/>
            <a:ext cx="1189566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1751" name=""/>
          <p:cNvCxnSpPr>
            <a:endCxn id="31747" idx="1"/>
          </p:cNvCxnSpPr>
          <p:nvPr/>
        </p:nvCxnSpPr>
        <p:spPr>
          <a:xfrm>
            <a:off x="5509529" y="2118663"/>
            <a:ext cx="1129209" cy="9547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1752" name=""/>
          <p:cNvCxnSpPr>
            <a:stCxn id="31747" idx="2"/>
          </p:cNvCxnSpPr>
          <p:nvPr/>
        </p:nvCxnSpPr>
        <p:spPr>
          <a:xfrm rot="16200000" flipH="1">
            <a:off x="7424952" y="2560207"/>
            <a:ext cx="649585" cy="52887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31753" name="" descr="그림 17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9773" y="1586610"/>
            <a:ext cx="1080018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54" name=""/>
          <p:cNvSpPr txBox="1"/>
          <p:nvPr/>
        </p:nvSpPr>
        <p:spPr>
          <a:xfrm>
            <a:off x="8211110" y="3066854"/>
            <a:ext cx="126578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1755" name="" descr="그림 17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9773" y="4697965"/>
            <a:ext cx="1080018" cy="107996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1756" name=""/>
          <p:cNvCxnSpPr/>
          <p:nvPr/>
        </p:nvCxnSpPr>
        <p:spPr>
          <a:xfrm flipH="1">
            <a:off x="8384198" y="5236383"/>
            <a:ext cx="1135574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31757" name=""/>
          <p:cNvSpPr/>
          <p:nvPr/>
        </p:nvSpPr>
        <p:spPr>
          <a:xfrm>
            <a:off x="6692786" y="4866308"/>
            <a:ext cx="1691412" cy="743276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1758" name=""/>
          <p:cNvCxnSpPr/>
          <p:nvPr/>
        </p:nvCxnSpPr>
        <p:spPr>
          <a:xfrm flipH="1">
            <a:off x="5706459" y="5236383"/>
            <a:ext cx="987890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31759" name="" descr="그림 174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553408" y="4659830"/>
            <a:ext cx="1156233" cy="11562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60" name=""/>
          <p:cNvSpPr txBox="1"/>
          <p:nvPr/>
        </p:nvSpPr>
        <p:spPr>
          <a:xfrm>
            <a:off x="5468267" y="5414218"/>
            <a:ext cx="1265782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1761" name=""/>
          <p:cNvSpPr txBox="1"/>
          <p:nvPr/>
        </p:nvSpPr>
        <p:spPr>
          <a:xfrm>
            <a:off x="8330206" y="5414218"/>
            <a:ext cx="1360994" cy="6448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메시지 전송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1762" name=""/>
          <p:cNvSpPr txBox="1"/>
          <p:nvPr/>
        </p:nvSpPr>
        <p:spPr>
          <a:xfrm>
            <a:off x="5604839" y="2236195"/>
            <a:ext cx="910056" cy="3668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빛 감지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1763" name=""/>
          <p:cNvSpPr txBox="1"/>
          <p:nvPr/>
        </p:nvSpPr>
        <p:spPr>
          <a:xfrm>
            <a:off x="8384199" y="2201298"/>
            <a:ext cx="1141939" cy="3700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자동 설정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1764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66176" y="1758135"/>
            <a:ext cx="2604651" cy="40880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1765" name="" descr="그림 174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343935" y="3117664"/>
            <a:ext cx="1156233" cy="11546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2770" name="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 시나리오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2771" name=""/>
          <p:cNvSpPr/>
          <p:nvPr/>
        </p:nvSpPr>
        <p:spPr>
          <a:xfrm>
            <a:off x="6483125" y="2850828"/>
            <a:ext cx="1691468" cy="743332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2772" name=""/>
          <p:cNvSpPr txBox="1"/>
          <p:nvPr/>
        </p:nvSpPr>
        <p:spPr>
          <a:xfrm>
            <a:off x="5120414" y="2901694"/>
            <a:ext cx="1141786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감지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2773" name=""/>
          <p:cNvCxnSpPr/>
          <p:nvPr/>
        </p:nvCxnSpPr>
        <p:spPr>
          <a:xfrm flipH="1" flipV="1">
            <a:off x="5854199" y="2379133"/>
            <a:ext cx="744840" cy="52256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cxnSp>
        <p:nvCxnSpPr>
          <p:cNvPr id="32774" name=""/>
          <p:cNvCxnSpPr/>
          <p:nvPr/>
        </p:nvCxnSpPr>
        <p:spPr>
          <a:xfrm flipV="1">
            <a:off x="8174594" y="2388681"/>
            <a:ext cx="921167" cy="49079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2775" name=""/>
          <p:cNvCxnSpPr>
            <a:endCxn id="32771" idx="2"/>
          </p:cNvCxnSpPr>
          <p:nvPr/>
        </p:nvCxnSpPr>
        <p:spPr>
          <a:xfrm rot="16200000" flipV="1">
            <a:off x="6772239" y="4149999"/>
            <a:ext cx="1125970" cy="14349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32776" name=""/>
          <p:cNvSpPr txBox="1"/>
          <p:nvPr/>
        </p:nvSpPr>
        <p:spPr>
          <a:xfrm>
            <a:off x="8573201" y="2676176"/>
            <a:ext cx="1141939" cy="366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2777" name=""/>
          <p:cNvSpPr txBox="1"/>
          <p:nvPr/>
        </p:nvSpPr>
        <p:spPr>
          <a:xfrm>
            <a:off x="7366157" y="4102372"/>
            <a:ext cx="11419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잠금 해제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부저 작동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277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59830" y="2698399"/>
            <a:ext cx="611450" cy="611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79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84256" y="4061054"/>
            <a:ext cx="611506" cy="613069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</a:ln>
        </p:spPr>
      </p:pic>
      <p:pic>
        <p:nvPicPr>
          <p:cNvPr id="32780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095761" y="4061054"/>
            <a:ext cx="613013" cy="6130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1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619830" y="2636422"/>
            <a:ext cx="609886" cy="6115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2" name="" descr="그림 174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65611" y="1594594"/>
            <a:ext cx="906873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3" name="" descr="그림 174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947325" y="1928097"/>
            <a:ext cx="908437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4" name="" descr="그림 174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795969" y="4809133"/>
            <a:ext cx="1062542" cy="10641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5" name="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480244" y="1809001"/>
            <a:ext cx="2857193" cy="40991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794" name=""/>
          <p:cNvSpPr txBox="1"/>
          <p:nvPr/>
        </p:nvSpPr>
        <p:spPr>
          <a:xfrm>
            <a:off x="5341186" y="433559"/>
            <a:ext cx="205448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SERVER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795" name=""/>
          <p:cNvSpPr/>
          <p:nvPr/>
        </p:nvSpPr>
        <p:spPr>
          <a:xfrm>
            <a:off x="2547532" y="1793088"/>
            <a:ext cx="1732730" cy="1081581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사용자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(APP, WEB)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796" name=""/>
          <p:cNvSpPr/>
          <p:nvPr/>
        </p:nvSpPr>
        <p:spPr>
          <a:xfrm>
            <a:off x="6101939" y="1586610"/>
            <a:ext cx="4035649" cy="4901261"/>
          </a:xfrm>
          <a:prstGeom prst="roundRect">
            <a:avLst>
              <a:gd name="adj" fmla="val 18489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97" name=""/>
          <p:cNvSpPr txBox="1"/>
          <p:nvPr/>
        </p:nvSpPr>
        <p:spPr>
          <a:xfrm>
            <a:off x="7377269" y="1809001"/>
            <a:ext cx="1658135" cy="5142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SERVER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798" name=""/>
          <p:cNvSpPr/>
          <p:nvPr/>
        </p:nvSpPr>
        <p:spPr>
          <a:xfrm>
            <a:off x="6513276" y="2485555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수신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3799" name=""/>
          <p:cNvCxnSpPr>
            <a:stCxn id="33795" idx="3"/>
            <a:endCxn id="33798" idx="1"/>
          </p:cNvCxnSpPr>
          <p:nvPr/>
        </p:nvCxnSpPr>
        <p:spPr>
          <a:xfrm>
            <a:off x="4278644" y="2333069"/>
            <a:ext cx="2234632" cy="414575"/>
          </a:xfrm>
          <a:prstGeom prst="straightConnector1">
            <a:avLst/>
          </a:prstGeom>
          <a:ln w="9491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sp>
        <p:nvSpPr>
          <p:cNvPr id="33800" name=""/>
          <p:cNvSpPr/>
          <p:nvPr/>
        </p:nvSpPr>
        <p:spPr>
          <a:xfrm>
            <a:off x="6513276" y="3846647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처리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01" name=""/>
          <p:cNvSpPr/>
          <p:nvPr/>
        </p:nvSpPr>
        <p:spPr>
          <a:xfrm>
            <a:off x="6513276" y="5142636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송신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02" name=""/>
          <p:cNvSpPr/>
          <p:nvPr/>
        </p:nvSpPr>
        <p:spPr>
          <a:xfrm>
            <a:off x="9056063" y="3846647"/>
            <a:ext cx="865555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DB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3803" name=""/>
          <p:cNvCxnSpPr>
            <a:stCxn id="33798" idx="2"/>
            <a:endCxn id="33800" idx="0"/>
          </p:cNvCxnSpPr>
          <p:nvPr/>
        </p:nvCxnSpPr>
        <p:spPr>
          <a:xfrm>
            <a:off x="7377269" y="3009679"/>
            <a:ext cx="0" cy="836968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cxnSp>
        <p:nvCxnSpPr>
          <p:cNvPr id="33804" name=""/>
          <p:cNvCxnSpPr>
            <a:stCxn id="33800" idx="2"/>
            <a:endCxn id="33801" idx="0"/>
          </p:cNvCxnSpPr>
          <p:nvPr/>
        </p:nvCxnSpPr>
        <p:spPr>
          <a:xfrm>
            <a:off x="7378888" y="4370772"/>
            <a:ext cx="0" cy="771864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cxnSp>
        <p:nvCxnSpPr>
          <p:cNvPr id="33805" name=""/>
          <p:cNvCxnSpPr>
            <a:stCxn id="33800" idx="3"/>
            <a:endCxn id="33802" idx="1"/>
          </p:cNvCxnSpPr>
          <p:nvPr/>
        </p:nvCxnSpPr>
        <p:spPr>
          <a:xfrm>
            <a:off x="8242880" y="4108737"/>
            <a:ext cx="813182" cy="0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3806" name=""/>
          <p:cNvSpPr/>
          <p:nvPr/>
        </p:nvSpPr>
        <p:spPr>
          <a:xfrm>
            <a:off x="2653898" y="4863126"/>
            <a:ext cx="1731167" cy="1081581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라즈베리파이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3807" name=""/>
          <p:cNvCxnSpPr>
            <a:stCxn id="33795" idx="2"/>
            <a:endCxn id="33801" idx="1"/>
          </p:cNvCxnSpPr>
          <p:nvPr/>
        </p:nvCxnSpPr>
        <p:spPr>
          <a:xfrm>
            <a:off x="3413088" y="2874670"/>
            <a:ext cx="3100188" cy="2530056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</a:ln>
        </p:spPr>
      </p:cxnSp>
      <p:cxnSp>
        <p:nvCxnSpPr>
          <p:cNvPr id="33808" name=""/>
          <p:cNvCxnSpPr>
            <a:stCxn id="33806" idx="3"/>
            <a:endCxn id="33801" idx="1"/>
          </p:cNvCxnSpPr>
          <p:nvPr/>
        </p:nvCxnSpPr>
        <p:spPr>
          <a:xfrm>
            <a:off x="4385066" y="5404726"/>
            <a:ext cx="2128210" cy="0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</a:ln>
        </p:spPr>
      </p:cxnSp>
      <p:sp>
        <p:nvSpPr>
          <p:cNvPr id="33809" name=""/>
          <p:cNvSpPr txBox="1"/>
          <p:nvPr/>
        </p:nvSpPr>
        <p:spPr>
          <a:xfrm>
            <a:off x="7540865" y="3246308"/>
            <a:ext cx="2218776" cy="3716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실내 정보, 요청 정보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0" name=""/>
          <p:cNvSpPr txBox="1"/>
          <p:nvPr/>
        </p:nvSpPr>
        <p:spPr>
          <a:xfrm>
            <a:off x="4454971" y="1726421"/>
            <a:ext cx="1646968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실내 정보 요청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원격 조작 요청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1" name=""/>
          <p:cNvSpPr txBox="1"/>
          <p:nvPr/>
        </p:nvSpPr>
        <p:spPr>
          <a:xfrm>
            <a:off x="7540865" y="4588361"/>
            <a:ext cx="133250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발행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2" name=""/>
          <p:cNvSpPr txBox="1"/>
          <p:nvPr/>
        </p:nvSpPr>
        <p:spPr>
          <a:xfrm>
            <a:off x="4861562" y="5066421"/>
            <a:ext cx="625744" cy="3684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응답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3813" name=""/>
          <p:cNvCxnSpPr>
            <a:stCxn id="33806" idx="0"/>
          </p:cNvCxnSpPr>
          <p:nvPr/>
        </p:nvCxnSpPr>
        <p:spPr>
          <a:xfrm flipV="1">
            <a:off x="3517890" y="2833408"/>
            <a:ext cx="3106553" cy="2029717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sp>
        <p:nvSpPr>
          <p:cNvPr id="33814" name=""/>
          <p:cNvSpPr txBox="1"/>
          <p:nvPr/>
        </p:nvSpPr>
        <p:spPr>
          <a:xfrm>
            <a:off x="2547532" y="4046760"/>
            <a:ext cx="1427759" cy="64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센싱 데이터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각 모듈 상태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5" name=""/>
          <p:cNvSpPr txBox="1"/>
          <p:nvPr/>
        </p:nvSpPr>
        <p:spPr>
          <a:xfrm>
            <a:off x="4651901" y="2584048"/>
            <a:ext cx="1448374" cy="3716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HTTP(WEB)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36b7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6" name=""/>
          <p:cNvSpPr txBox="1"/>
          <p:nvPr/>
        </p:nvSpPr>
        <p:spPr>
          <a:xfrm>
            <a:off x="4485122" y="4448606"/>
            <a:ext cx="834103" cy="3606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3817" name=""/>
          <p:cNvSpPr txBox="1"/>
          <p:nvPr/>
        </p:nvSpPr>
        <p:spPr>
          <a:xfrm>
            <a:off x="4650338" y="2858813"/>
            <a:ext cx="1440412" cy="3716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MQTT(APP)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17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3820" name=""/>
          <p:cNvSpPr txBox="1"/>
          <p:nvPr/>
        </p:nvSpPr>
        <p:spPr>
          <a:xfrm>
            <a:off x="2728549" y="5911374"/>
            <a:ext cx="1209551" cy="9077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Raspbian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Mosquito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-윤고딕330"/>
                <a:sym typeface="Wingdings"/>
              </a:rPr>
              <a:t>PyThon</a:t>
            </a: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4818" name=""/>
          <p:cNvSpPr txBox="1"/>
          <p:nvPr/>
        </p:nvSpPr>
        <p:spPr>
          <a:xfrm>
            <a:off x="5341186" y="433559"/>
            <a:ext cx="148298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4819" name=""/>
          <p:cNvSpPr/>
          <p:nvPr/>
        </p:nvSpPr>
        <p:spPr>
          <a:xfrm>
            <a:off x="2941393" y="1774048"/>
            <a:ext cx="1511958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Publisher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4820" name=""/>
          <p:cNvSpPr/>
          <p:nvPr/>
        </p:nvSpPr>
        <p:spPr>
          <a:xfrm>
            <a:off x="5158549" y="1774048"/>
            <a:ext cx="1513578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4821" name=""/>
          <p:cNvSpPr/>
          <p:nvPr/>
        </p:nvSpPr>
        <p:spPr>
          <a:xfrm>
            <a:off x="7377269" y="1774048"/>
            <a:ext cx="1515197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Subscriber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맑은 고딕"/>
              <a:ea typeface="맑은 고딕"/>
              <a:sym typeface="Wingdings"/>
            </a:endParaRPr>
          </a:p>
        </p:txBody>
      </p:sp>
      <p:cxnSp>
        <p:nvCxnSpPr>
          <p:cNvPr id="34822" name=""/>
          <p:cNvCxnSpPr>
            <a:stCxn id="34819" idx="2"/>
          </p:cNvCxnSpPr>
          <p:nvPr/>
        </p:nvCxnSpPr>
        <p:spPr>
          <a:xfrm rot="16200000" flipH="1">
            <a:off x="2051996" y="4140507"/>
            <a:ext cx="3290809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3" name=""/>
          <p:cNvCxnSpPr>
            <a:stCxn id="34821" idx="2"/>
          </p:cNvCxnSpPr>
          <p:nvPr/>
        </p:nvCxnSpPr>
        <p:spPr>
          <a:xfrm rot="5400000">
            <a:off x="6488653" y="4139726"/>
            <a:ext cx="3290809" cy="1563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4" name=""/>
          <p:cNvCxnSpPr>
            <a:stCxn id="34820" idx="2"/>
          </p:cNvCxnSpPr>
          <p:nvPr/>
        </p:nvCxnSpPr>
        <p:spPr>
          <a:xfrm rot="16200000" flipH="1">
            <a:off x="4270715" y="4140507"/>
            <a:ext cx="3290809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5" name=""/>
          <p:cNvCxnSpPr/>
          <p:nvPr/>
        </p:nvCxnSpPr>
        <p:spPr>
          <a:xfrm>
            <a:off x="3697400" y="3922918"/>
            <a:ext cx="2142504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34826" name=""/>
          <p:cNvSpPr txBox="1"/>
          <p:nvPr/>
        </p:nvSpPr>
        <p:spPr>
          <a:xfrm>
            <a:off x="3845083" y="3552843"/>
            <a:ext cx="1796271" cy="3684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4827" name=""/>
          <p:cNvSpPr txBox="1"/>
          <p:nvPr/>
        </p:nvSpPr>
        <p:spPr>
          <a:xfrm>
            <a:off x="6440244" y="2676176"/>
            <a:ext cx="1226083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Sub(topic)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4828" name=""/>
          <p:cNvCxnSpPr/>
          <p:nvPr/>
        </p:nvCxnSpPr>
        <p:spPr>
          <a:xfrm>
            <a:off x="5992335" y="3049378"/>
            <a:ext cx="2140941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34829" name=""/>
          <p:cNvSpPr txBox="1"/>
          <p:nvPr/>
        </p:nvSpPr>
        <p:spPr>
          <a:xfrm>
            <a:off x="6101939" y="4229453"/>
            <a:ext cx="1798561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34830" name=""/>
          <p:cNvCxnSpPr/>
          <p:nvPr/>
        </p:nvCxnSpPr>
        <p:spPr>
          <a:xfrm>
            <a:off x="5922485" y="4602655"/>
            <a:ext cx="2140885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18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"/>
          <p:cNvSpPr txBox="1"/>
          <p:nvPr/>
        </p:nvSpPr>
        <p:spPr>
          <a:xfrm>
            <a:off x="1137193" y="0"/>
            <a:ext cx="3883163" cy="930715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842" name=""/>
          <p:cNvSpPr txBox="1"/>
          <p:nvPr/>
        </p:nvSpPr>
        <p:spPr>
          <a:xfrm>
            <a:off x="5369773" y="244612"/>
            <a:ext cx="434380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구성도1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5843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7796" y="1553276"/>
            <a:ext cx="544783" cy="5463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4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67796" y="2671374"/>
            <a:ext cx="544783" cy="5447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5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89077" y="1891581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6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268531" y="4151619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7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59811" y="4070602"/>
            <a:ext cx="760753" cy="76237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8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220903" y="5387250"/>
            <a:ext cx="975160" cy="97516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9" name=""/>
          <p:cNvSpPr txBox="1"/>
          <p:nvPr/>
        </p:nvSpPr>
        <p:spPr>
          <a:xfrm>
            <a:off x="1859811" y="2099623"/>
            <a:ext cx="868738" cy="3001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온도센서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50" name=""/>
          <p:cNvSpPr txBox="1"/>
          <p:nvPr/>
        </p:nvSpPr>
        <p:spPr>
          <a:xfrm>
            <a:off x="1807382" y="3216157"/>
            <a:ext cx="1626364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화재감지센서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51" name=""/>
          <p:cNvSpPr txBox="1"/>
          <p:nvPr/>
        </p:nvSpPr>
        <p:spPr>
          <a:xfrm>
            <a:off x="1859811" y="4944142"/>
            <a:ext cx="1229265" cy="44310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조도센서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52" name=""/>
          <p:cNvSpPr txBox="1"/>
          <p:nvPr/>
        </p:nvSpPr>
        <p:spPr>
          <a:xfrm>
            <a:off x="3365461" y="6371957"/>
            <a:ext cx="152625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RSS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5853" name=""/>
          <p:cNvCxnSpPr/>
          <p:nvPr/>
        </p:nvCxnSpPr>
        <p:spPr>
          <a:xfrm>
            <a:off x="2512579" y="1826477"/>
            <a:ext cx="215970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4" name=""/>
          <p:cNvCxnSpPr/>
          <p:nvPr/>
        </p:nvCxnSpPr>
        <p:spPr>
          <a:xfrm>
            <a:off x="2512579" y="2942956"/>
            <a:ext cx="215970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5" name=""/>
          <p:cNvCxnSpPr/>
          <p:nvPr/>
        </p:nvCxnSpPr>
        <p:spPr>
          <a:xfrm rot="16200000" flipH="1">
            <a:off x="2170310" y="2384717"/>
            <a:ext cx="1116478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6" name=""/>
          <p:cNvCxnSpPr>
            <a:stCxn id="35849" idx="3"/>
          </p:cNvCxnSpPr>
          <p:nvPr/>
        </p:nvCxnSpPr>
        <p:spPr>
          <a:xfrm>
            <a:off x="2728549" y="2248926"/>
            <a:ext cx="360527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57" name=""/>
          <p:cNvCxnSpPr/>
          <p:nvPr/>
        </p:nvCxnSpPr>
        <p:spPr>
          <a:xfrm>
            <a:off x="2620564" y="4451788"/>
            <a:ext cx="64796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58" name=""/>
          <p:cNvSpPr txBox="1"/>
          <p:nvPr/>
        </p:nvSpPr>
        <p:spPr>
          <a:xfrm>
            <a:off x="3192316" y="2577683"/>
            <a:ext cx="1550094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59" name=""/>
          <p:cNvSpPr txBox="1"/>
          <p:nvPr/>
        </p:nvSpPr>
        <p:spPr>
          <a:xfrm>
            <a:off x="3371770" y="4831355"/>
            <a:ext cx="1551713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5860" name=""/>
          <p:cNvCxnSpPr/>
          <p:nvPr/>
        </p:nvCxnSpPr>
        <p:spPr>
          <a:xfrm rot="16200000" flipH="1">
            <a:off x="3853013" y="2302918"/>
            <a:ext cx="1421505" cy="119593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1" name=""/>
          <p:cNvCxnSpPr/>
          <p:nvPr/>
        </p:nvCxnSpPr>
        <p:spPr>
          <a:xfrm flipV="1">
            <a:off x="4146817" y="3611638"/>
            <a:ext cx="1014914" cy="84015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2" name=""/>
          <p:cNvCxnSpPr/>
          <p:nvPr/>
        </p:nvCxnSpPr>
        <p:spPr>
          <a:xfrm rot="5400000" flipH="1" flipV="1">
            <a:off x="3547315" y="4260386"/>
            <a:ext cx="2263164" cy="965668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63" name=""/>
          <p:cNvSpPr/>
          <p:nvPr/>
        </p:nvSpPr>
        <p:spPr>
          <a:xfrm>
            <a:off x="1504030" y="1037081"/>
            <a:ext cx="3659265" cy="5827230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5864" name=""/>
          <p:cNvSpPr txBox="1"/>
          <p:nvPr/>
        </p:nvSpPr>
        <p:spPr>
          <a:xfrm>
            <a:off x="3089077" y="1148304"/>
            <a:ext cx="2433182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200" b="1" i="0" mc:Ignorable="hp" hp:hslEmbossed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  <a:endParaRPr xmlns:mc="http://schemas.openxmlformats.org/markup-compatibility/2006" xmlns:hp="http://schemas.haansoft.com/office/presentation/8.0" lang="ko-KR" sz="2200" b="1" i="0" mc:Ignorable="hp" hp:hslEmbossed="0">
              <a:solidFill>
                <a:schemeClr val="bg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5865" name="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23163" y="5141073"/>
            <a:ext cx="1299171" cy="7337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66" name=""/>
          <p:cNvCxnSpPr/>
          <p:nvPr/>
        </p:nvCxnSpPr>
        <p:spPr>
          <a:xfrm rot="16200000" flipH="1">
            <a:off x="6481506" y="3848266"/>
            <a:ext cx="1450093" cy="1135574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7" name=""/>
          <p:cNvCxnSpPr/>
          <p:nvPr/>
        </p:nvCxnSpPr>
        <p:spPr>
          <a:xfrm>
            <a:off x="8423898" y="5507965"/>
            <a:ext cx="52730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68" name=""/>
          <p:cNvSpPr txBox="1"/>
          <p:nvPr/>
        </p:nvSpPr>
        <p:spPr>
          <a:xfrm>
            <a:off x="5063239" y="4070602"/>
            <a:ext cx="1675555" cy="5622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Mosquitto</a:t>
            </a:r>
            <a:endParaRPr xmlns:mc="http://schemas.openxmlformats.org/markup-compatibility/2006" xmlns:hp="http://schemas.haansoft.com/office/presentation/8.0" lang="ko-KR" sz="18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5869" name=""/>
          <p:cNvCxnSpPr/>
          <p:nvPr/>
        </p:nvCxnSpPr>
        <p:spPr>
          <a:xfrm rot="5400000" flipH="1" flipV="1">
            <a:off x="6124943" y="2532401"/>
            <a:ext cx="1594594" cy="567005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70" name=""/>
          <p:cNvCxnSpPr/>
          <p:nvPr/>
        </p:nvCxnSpPr>
        <p:spPr>
          <a:xfrm flipV="1">
            <a:off x="6638738" y="3581431"/>
            <a:ext cx="1011732" cy="3177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35871" name="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8994086" y="1735913"/>
            <a:ext cx="713125" cy="60670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72" name="" descr="그림 1750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504783" y="1226083"/>
            <a:ext cx="792523" cy="792523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cxnSp>
        <p:nvCxnSpPr>
          <p:cNvPr id="35873" name=""/>
          <p:cNvCxnSpPr/>
          <p:nvPr/>
        </p:nvCxnSpPr>
        <p:spPr>
          <a:xfrm flipV="1">
            <a:off x="8090395" y="2040884"/>
            <a:ext cx="903691" cy="318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35874" name=""/>
          <p:cNvPicPr/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308549" y="3282825"/>
            <a:ext cx="597156" cy="5972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75" name=""/>
          <p:cNvCxnSpPr/>
          <p:nvPr/>
        </p:nvCxnSpPr>
        <p:spPr>
          <a:xfrm>
            <a:off x="8530319" y="3581431"/>
            <a:ext cx="778229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76" name=""/>
          <p:cNvSpPr txBox="1"/>
          <p:nvPr/>
        </p:nvSpPr>
        <p:spPr>
          <a:xfrm>
            <a:off x="7205743" y="5951072"/>
            <a:ext cx="1983709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라즈베리파이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77" name=""/>
          <p:cNvSpPr txBox="1"/>
          <p:nvPr/>
        </p:nvSpPr>
        <p:spPr>
          <a:xfrm>
            <a:off x="8795592" y="2371205"/>
            <a:ext cx="1110113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78" name=""/>
          <p:cNvSpPr txBox="1"/>
          <p:nvPr/>
        </p:nvSpPr>
        <p:spPr>
          <a:xfrm>
            <a:off x="9351430" y="3948323"/>
            <a:ext cx="962485" cy="3843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점등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79" name=""/>
          <p:cNvSpPr txBox="1"/>
          <p:nvPr/>
        </p:nvSpPr>
        <p:spPr>
          <a:xfrm>
            <a:off x="8687551" y="5951072"/>
            <a:ext cx="1459585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PUSH알람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80" name=""/>
          <p:cNvSpPr/>
          <p:nvPr/>
        </p:nvSpPr>
        <p:spPr>
          <a:xfrm>
            <a:off x="6638738" y="1037081"/>
            <a:ext cx="3676741" cy="5827230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5881" name=""/>
          <p:cNvSpPr txBox="1"/>
          <p:nvPr/>
        </p:nvSpPr>
        <p:spPr>
          <a:xfrm>
            <a:off x="6913502" y="1157796"/>
            <a:ext cx="3182824" cy="4939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2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  <a:endParaRPr xmlns:mc="http://schemas.openxmlformats.org/markup-compatibility/2006" xmlns:hp="http://schemas.haansoft.com/office/presentation/8.0" lang="ko-KR" sz="22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5882" name="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161732" y="3313031"/>
            <a:ext cx="1477006" cy="7321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83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50470" y="3282825"/>
            <a:ext cx="879849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84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212108" y="1742278"/>
            <a:ext cx="879849" cy="6003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85" name=""/>
          <p:cNvSpPr txBox="1"/>
          <p:nvPr/>
        </p:nvSpPr>
        <p:spPr>
          <a:xfrm>
            <a:off x="7315348" y="3911807"/>
            <a:ext cx="1550094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5886" name=""/>
          <p:cNvSpPr txBox="1"/>
          <p:nvPr/>
        </p:nvSpPr>
        <p:spPr>
          <a:xfrm>
            <a:off x="6921487" y="2450602"/>
            <a:ext cx="1551657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5887" name=""/>
          <p:cNvCxnSpPr/>
          <p:nvPr/>
        </p:nvCxnSpPr>
        <p:spPr>
          <a:xfrm rot="16200000" flipH="1">
            <a:off x="5429349" y="2842118"/>
            <a:ext cx="94182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pic>
        <p:nvPicPr>
          <p:cNvPr id="35888" name="" descr="그림 1752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814632" y="5080715"/>
            <a:ext cx="792523" cy="794086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sp>
        <p:nvSpPr>
          <p:cNvPr id="35889" name=""/>
          <p:cNvSpPr txBox="1"/>
          <p:nvPr/>
        </p:nvSpPr>
        <p:spPr>
          <a:xfrm>
            <a:off x="5504783" y="2099623"/>
            <a:ext cx="790904" cy="27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App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5890" name=""/>
          <p:cNvPicPr/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520639" y="5387250"/>
            <a:ext cx="759189" cy="759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91" name=""/>
          <p:cNvSpPr txBox="1"/>
          <p:nvPr/>
        </p:nvSpPr>
        <p:spPr>
          <a:xfrm>
            <a:off x="5512711" y="6179773"/>
            <a:ext cx="775047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DB </a:t>
            </a: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&amp;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bg1"/>
              </a:solidFill>
              <a:latin typeface="한컴 윤고딕 250"/>
              <a:ea typeface="한컴 윤고딕 25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SERVER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cxnSp>
        <p:nvCxnSpPr>
          <p:cNvPr id="35892" name=""/>
          <p:cNvCxnSpPr>
            <a:stCxn id="35868" idx="2"/>
          </p:cNvCxnSpPr>
          <p:nvPr/>
        </p:nvCxnSpPr>
        <p:spPr>
          <a:xfrm rot="16200000" flipH="1">
            <a:off x="5523097" y="5010028"/>
            <a:ext cx="754332" cy="55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35893" name=""/>
          <p:cNvSpPr/>
          <p:nvPr/>
        </p:nvSpPr>
        <p:spPr>
          <a:xfrm>
            <a:off x="5161732" y="2901694"/>
            <a:ext cx="1477006" cy="3962617"/>
          </a:xfrm>
          <a:prstGeom prst="rect">
            <a:avLst/>
          </a:prstGeom>
          <a:noFill/>
          <a:ln w="38079" cap="flat" cmpd="sng" algn="ctr">
            <a:solidFill>
              <a:srgbClr val="0000ff"/>
            </a:solidFill>
            <a:prstDash val="solid"/>
            <a:round/>
          </a:ln>
        </p:spPr>
      </p:sp>
      <p:sp>
        <p:nvSpPr>
          <p:cNvPr id="35894" name=""/>
          <p:cNvSpPr txBox="1"/>
          <p:nvPr/>
        </p:nvSpPr>
        <p:spPr>
          <a:xfrm>
            <a:off x="5169660" y="6459284"/>
            <a:ext cx="1337306" cy="4931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rgbClr val="0000ff">
                    <a:alpha val="100000"/>
                  </a:srgbClr>
                </a:solidFill>
                <a:latin typeface="한컴 윤고딕 250"/>
                <a:ea typeface="한컴 윤고딕 250"/>
                <a:sym typeface="Wingdings"/>
              </a:rPr>
              <a:t>iot open platform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rgbClr val="0000ff">
                  <a:alpha val="100000"/>
                </a:srgbClr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19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5896" name="" descr="그림 17"/>
          <p:cNvPicPr/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937645" y="5387250"/>
            <a:ext cx="714689" cy="7146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97" name=""/>
          <p:cNvCxnSpPr/>
          <p:nvPr/>
        </p:nvCxnSpPr>
        <p:spPr>
          <a:xfrm flipV="1">
            <a:off x="2652335" y="4801204"/>
            <a:ext cx="616196" cy="943389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98" name=""/>
          <p:cNvSpPr txBox="1"/>
          <p:nvPr/>
        </p:nvSpPr>
        <p:spPr>
          <a:xfrm>
            <a:off x="1848700" y="6201996"/>
            <a:ext cx="1229265" cy="4399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습도센서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"/>
          <p:cNvSpPr/>
          <p:nvPr/>
        </p:nvSpPr>
        <p:spPr>
          <a:xfrm>
            <a:off x="4909189" y="1667627"/>
            <a:ext cx="4604274" cy="4767871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6386" name=""/>
          <p:cNvSpPr/>
          <p:nvPr/>
        </p:nvSpPr>
        <p:spPr>
          <a:xfrm>
            <a:off x="2690470" y="1515141"/>
            <a:ext cx="5298304" cy="4504218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6387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목차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6388" name=""/>
          <p:cNvSpPr txBox="1"/>
          <p:nvPr/>
        </p:nvSpPr>
        <p:spPr>
          <a:xfrm>
            <a:off x="3853012" y="1613634"/>
            <a:ext cx="4204049" cy="435966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수행 시나리오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모듈 상세 설계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환경 및 개발 방법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데모 환경 설계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업무 분담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수행 일정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필요 기술 및 참고 문헌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6866" name=""/>
          <p:cNvSpPr txBox="1"/>
          <p:nvPr/>
        </p:nvSpPr>
        <p:spPr>
          <a:xfrm>
            <a:off x="5341186" y="433559"/>
            <a:ext cx="423571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구성도2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686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29773" y="2053559"/>
            <a:ext cx="1265781" cy="126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68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004312" y="4369208"/>
            <a:ext cx="1335743" cy="13388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869" name=""/>
          <p:cNvSpPr/>
          <p:nvPr/>
        </p:nvSpPr>
        <p:spPr>
          <a:xfrm>
            <a:off x="5071167" y="3327325"/>
            <a:ext cx="1477061" cy="1153050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MQTT Broker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6870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264105" y="2393427"/>
            <a:ext cx="714689" cy="6051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71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322843" y="4893332"/>
            <a:ext cx="597156" cy="5987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6872" name=""/>
          <p:cNvCxnSpPr/>
          <p:nvPr/>
        </p:nvCxnSpPr>
        <p:spPr>
          <a:xfrm>
            <a:off x="3305103" y="2696779"/>
            <a:ext cx="644783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3" name=""/>
          <p:cNvCxnSpPr/>
          <p:nvPr/>
        </p:nvCxnSpPr>
        <p:spPr>
          <a:xfrm>
            <a:off x="3340055" y="5037833"/>
            <a:ext cx="609831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4" name=""/>
          <p:cNvCxnSpPr/>
          <p:nvPr/>
        </p:nvCxnSpPr>
        <p:spPr>
          <a:xfrm rot="16200000" flipH="1">
            <a:off x="2779359" y="3867306"/>
            <a:ext cx="2341054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5" name=""/>
          <p:cNvCxnSpPr>
            <a:endCxn id="36869" idx="1"/>
          </p:cNvCxnSpPr>
          <p:nvPr/>
        </p:nvCxnSpPr>
        <p:spPr>
          <a:xfrm flipV="1">
            <a:off x="3949886" y="3903822"/>
            <a:ext cx="1121280" cy="1619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6" name=""/>
          <p:cNvCxnSpPr>
            <a:stCxn id="36869" idx="3"/>
          </p:cNvCxnSpPr>
          <p:nvPr/>
        </p:nvCxnSpPr>
        <p:spPr>
          <a:xfrm rot="5400000" flipH="1" flipV="1">
            <a:off x="6475979" y="2769030"/>
            <a:ext cx="1207043" cy="106254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7" name=""/>
          <p:cNvCxnSpPr>
            <a:stCxn id="36869" idx="3"/>
          </p:cNvCxnSpPr>
          <p:nvPr/>
        </p:nvCxnSpPr>
        <p:spPr>
          <a:xfrm rot="16200000" flipH="1">
            <a:off x="6435498" y="4016554"/>
            <a:ext cx="1288004" cy="1062597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8" name=""/>
          <p:cNvCxnSpPr/>
          <p:nvPr/>
        </p:nvCxnSpPr>
        <p:spPr>
          <a:xfrm>
            <a:off x="8911506" y="2696779"/>
            <a:ext cx="352598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9" name=""/>
          <p:cNvCxnSpPr/>
          <p:nvPr/>
        </p:nvCxnSpPr>
        <p:spPr>
          <a:xfrm>
            <a:off x="8911506" y="5191883"/>
            <a:ext cx="411337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6880" name=""/>
          <p:cNvSpPr txBox="1"/>
          <p:nvPr/>
        </p:nvSpPr>
        <p:spPr>
          <a:xfrm>
            <a:off x="2004312" y="3432128"/>
            <a:ext cx="1335743" cy="4351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터치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1" name=""/>
          <p:cNvSpPr txBox="1"/>
          <p:nvPr/>
        </p:nvSpPr>
        <p:spPr>
          <a:xfrm>
            <a:off x="2040884" y="5884349"/>
            <a:ext cx="1299171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음성인식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2" name=""/>
          <p:cNvSpPr txBox="1"/>
          <p:nvPr/>
        </p:nvSpPr>
        <p:spPr>
          <a:xfrm>
            <a:off x="7364594" y="3122466"/>
            <a:ext cx="1982090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3" name=""/>
          <p:cNvSpPr txBox="1"/>
          <p:nvPr/>
        </p:nvSpPr>
        <p:spPr>
          <a:xfrm>
            <a:off x="7364594" y="5515894"/>
            <a:ext cx="1982090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4" name=""/>
          <p:cNvSpPr txBox="1"/>
          <p:nvPr/>
        </p:nvSpPr>
        <p:spPr>
          <a:xfrm>
            <a:off x="9117984" y="3062108"/>
            <a:ext cx="1108550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  <a:endParaRPr xmlns:mc="http://schemas.openxmlformats.org/markup-compatibility/2006" xmlns:hp="http://schemas.haansoft.com/office/presentation/8.0" lang="ko-KR" sz="13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5" name=""/>
          <p:cNvSpPr txBox="1"/>
          <p:nvPr/>
        </p:nvSpPr>
        <p:spPr>
          <a:xfrm>
            <a:off x="9117984" y="5560339"/>
            <a:ext cx="1108550" cy="3240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300" b="0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점/소등</a:t>
            </a:r>
            <a:endParaRPr xmlns:mc="http://schemas.openxmlformats.org/markup-compatibility/2006" xmlns:hp="http://schemas.haansoft.com/office/presentation/8.0" lang="ko-KR" sz="1300" b="0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6" name=""/>
          <p:cNvSpPr/>
          <p:nvPr/>
        </p:nvSpPr>
        <p:spPr>
          <a:xfrm>
            <a:off x="1499284" y="1326139"/>
            <a:ext cx="3571883" cy="5507965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6887" name=""/>
          <p:cNvSpPr/>
          <p:nvPr/>
        </p:nvSpPr>
        <p:spPr>
          <a:xfrm>
            <a:off x="6570451" y="1326139"/>
            <a:ext cx="3570319" cy="5507965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6888" name=""/>
          <p:cNvSpPr txBox="1"/>
          <p:nvPr/>
        </p:nvSpPr>
        <p:spPr>
          <a:xfrm>
            <a:off x="3049378" y="1427815"/>
            <a:ext cx="2433182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2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  <a:endParaRPr xmlns:mc="http://schemas.openxmlformats.org/markup-compatibility/2006" xmlns:hp="http://schemas.haansoft.com/office/presentation/8.0" lang="ko-KR" sz="22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sp>
        <p:nvSpPr>
          <p:cNvPr id="36889" name=""/>
          <p:cNvSpPr txBox="1"/>
          <p:nvPr/>
        </p:nvSpPr>
        <p:spPr>
          <a:xfrm>
            <a:off x="6765819" y="1446855"/>
            <a:ext cx="3181204" cy="4955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200" b="1" i="0" mc:Ignorable="hp" hp:hslEmbossed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  <a:endParaRPr xmlns:mc="http://schemas.openxmlformats.org/markup-compatibility/2006" xmlns:hp="http://schemas.haansoft.com/office/presentation/8.0" lang="ko-KR" sz="2200" b="1" i="0" mc:Ignorable="hp" hp:hslEmbossed="0">
              <a:solidFill>
                <a:schemeClr val="tx1"/>
              </a:solidFill>
              <a:latin typeface="한컴 윤고딕 250"/>
              <a:ea typeface="한컴 윤고딕 250"/>
              <a:sym typeface="Wingdings"/>
            </a:endParaRPr>
          </a:p>
        </p:txBody>
      </p:sp>
      <p:pic>
        <p:nvPicPr>
          <p:cNvPr id="36890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10771" y="2463333"/>
            <a:ext cx="1300734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91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10771" y="4893332"/>
            <a:ext cx="1300734" cy="6019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7890" name="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구성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21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7893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25800" y="1507212"/>
            <a:ext cx="5374575" cy="19249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7894" name=""/>
          <p:cNvSpPr txBox="1"/>
          <p:nvPr/>
        </p:nvSpPr>
        <p:spPr>
          <a:xfrm>
            <a:off x="6287758" y="1731166"/>
            <a:ext cx="5213191" cy="118265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Broker(라즈베리파이3)를 통해 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센서와 아두이노를 연결한다.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각 아두이노는 와이파이를 통해 연결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3789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83201" y="3598907"/>
            <a:ext cx="4764688" cy="29159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7896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100375" y="3583050"/>
            <a:ext cx="4764632" cy="29191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8914" name=""/>
          <p:cNvSpPr txBox="1"/>
          <p:nvPr/>
        </p:nvSpPr>
        <p:spPr>
          <a:xfrm>
            <a:off x="5341186" y="433559"/>
            <a:ext cx="43119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Connect 옵션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22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8917" name=""/>
          <p:cNvSpPr txBox="1"/>
          <p:nvPr/>
        </p:nvSpPr>
        <p:spPr>
          <a:xfrm>
            <a:off x="1262655" y="1243559"/>
            <a:ext cx="10514519" cy="55850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ClientId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 ID (짧은 ClientId)는 MQTT 브로커에 연결하는 각 MQTT 클라이언트 의 ID입니다 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식별자는 이미 제시되어 있으므로 브로커별로 고유해야한다.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브로커는 이를 사용하여 클라이언트와 클라이언트의 현재 상태를 식별합니다.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브로커가 상태를 유지할 필요가 없는 경우, MQTT 3.1.1 (현재 표준)에서는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빈 ClientId를 전송하여 상태가 없는 연결을 만들 수도 있습니다.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세션이 참이라는 조건이 있습니다. 그렇지 않으면 연결이 거부됩니다.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Clean Session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 플래그는 브로커가 클라이언트가 지속적 세션을 설정 할지 여부를 나타냅니다 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지속 세션 (CleanSession이 false 인 경우)은 Quality of Service (QoS) 1 또는 2로 등록 할 때 브로커가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클라이언트에 대한 모든 가입 및 누락 된 모든 메시지를 저장한다는 것을 의미합니다.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세션이 true로 설정되면 브로커가 클라이언트를 위해 무엇이든 저장하고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이전 영구 세션의 모든 정보를 제거합니다.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Username/Password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MQTT는 클라이언트 인증 및 권한 부여를 위한 사용자 이름과 암호 를 보낼 수 있게합니다 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그러나 암호가 구현에 의해 암호화되거나 해시되지 않았거나 TLS가 아래에 사용되는 경우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일반 텍스트로 암호가 전송됩니다. 사용자 이름과 암호를 안전한 전송과 함께 사용하는 것이 좋습니다.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HiveMQ와 같은 브로커에서는 SSL 인증서로 클라이언트를 인증 할 수도 있으므로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사용자 이름과 비밀번호가 필요하지 않습니다.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23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9940" name=""/>
          <p:cNvSpPr txBox="1"/>
          <p:nvPr/>
        </p:nvSpPr>
        <p:spPr>
          <a:xfrm>
            <a:off x="1137193" y="1823295"/>
            <a:ext cx="11020981" cy="356703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Will Message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유언장 메시지는 MQTT의 마지막 유언 내용 중 일부입니다.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클라이언트가 비정상적으로 연결을 끊을 때 다른 클라이언트에 알릴 수 있습니다 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클라이언트는 CONNECT 메시지에 MQTT 메시지 주제 형식을 제공합니다.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 이 클라이언트가 비정상적으로 연결 해제되면 브로커는 클라이언트 대신이 메시지를 보냅니다.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이에 대해서는 개별 게시물에서 자세히 이야기 할 것입니다.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KeepAlive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활성 상태는 시간 간격이며 클라이언트는 정기적 인 PING 요청 메시지를 브로커에 보냄으로써 커밋합니다.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PING Response 및이 메커니즘을 사용한 중개인 응답은 양측이 다른 하나가 아직 살아 있고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도달 가능한지 여부를 결정할 수 있게합니다. 우리는 향후 게시물에서 이에 대해 자세히 이야기 할 것입니다.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  <p:sp>
        <p:nvSpPr>
          <p:cNvPr id="39941" name=""/>
          <p:cNvSpPr txBox="1"/>
          <p:nvPr/>
        </p:nvSpPr>
        <p:spPr>
          <a:xfrm>
            <a:off x="5341186" y="433559"/>
            <a:ext cx="43119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Connect 옵션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24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40964" name=""/>
          <p:cNvSpPr txBox="1"/>
          <p:nvPr/>
        </p:nvSpPr>
        <p:spPr>
          <a:xfrm>
            <a:off x="5341186" y="433559"/>
            <a:ext cx="44166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Connack 옵션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0965" name=""/>
          <p:cNvSpPr txBox="1"/>
          <p:nvPr/>
        </p:nvSpPr>
        <p:spPr>
          <a:xfrm>
            <a:off x="1137193" y="1823295"/>
            <a:ext cx="9877981" cy="39385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 존재 플래그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 존재 플래그는 브로커가 이미 이전의 상호 작용에서 클라이언트의 지속적인 세션이 있는지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여부, 표시 . 클라이언트가 연결되어 있고 CleanSession을 true로 설정 한 경우 사용할 수 있는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세션이 없으므로 이 플래그는 항상 false입니다. 클라이언트가 CleanSession을 false로 설정하면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ClientId에 사용할 수 있는 세션 정보가 있는지 여부에 따라 플래그가 달라집니다.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저장된 세션 정보가 있으면 플래그가 true이고 그렇지 않으면 false입니다.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 플래그는 MQTT 3.1.1에 새로 추가되었으며 주제를 등록해야하는지 또는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여전히 세션에 저장되어 있는지 여부를 클라이언트가 판별하는 데 도움이 됩니다.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1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확인 플래그</a:t>
            </a:r>
            <a:endParaRPr xmlns:mc="http://schemas.openxmlformats.org/markup-compatibility/2006" xmlns:hp="http://schemas.haansoft.com/office/presentation/8.0" lang="ko-KR" sz="2400" b="1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CONNACK 의 두 번째 플래그 는 연결 확인 플래그입니다. 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시도가 성공 하면 클라이언트에 신호를 보내고 그렇지 않은 경우에는 문제를 알려줍니다 .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1986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1987" name=""/>
          <p:cNvSpPr txBox="1"/>
          <p:nvPr/>
        </p:nvSpPr>
        <p:spPr>
          <a:xfrm>
            <a:off x="5341186" y="433559"/>
            <a:ext cx="38547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클래스 다이어그램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41988" name=""/>
          <p:cNvGraphicFramePr/>
          <p:nvPr/>
        </p:nvGraphicFramePr>
        <p:xfrm>
          <a:off x="2495103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98" name=""/>
          <p:cNvGraphicFramePr/>
          <p:nvPr/>
        </p:nvGraphicFramePr>
        <p:xfrm>
          <a:off x="4464463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08" name=""/>
          <p:cNvGraphicFramePr/>
          <p:nvPr/>
        </p:nvGraphicFramePr>
        <p:xfrm>
          <a:off x="3711694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18" name=""/>
          <p:cNvGraphicFramePr/>
          <p:nvPr/>
        </p:nvGraphicFramePr>
        <p:xfrm>
          <a:off x="2128210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28" name=""/>
          <p:cNvGraphicFramePr/>
          <p:nvPr/>
        </p:nvGraphicFramePr>
        <p:xfrm>
          <a:off x="4655084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38" name=""/>
          <p:cNvGraphicFramePr/>
          <p:nvPr/>
        </p:nvGraphicFramePr>
        <p:xfrm>
          <a:off x="4655084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48" name=""/>
          <p:cNvGraphicFramePr/>
          <p:nvPr/>
        </p:nvGraphicFramePr>
        <p:xfrm>
          <a:off x="7207362" y="1691468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58" name=""/>
          <p:cNvGraphicFramePr/>
          <p:nvPr/>
        </p:nvGraphicFramePr>
        <p:xfrm>
          <a:off x="6011430" y="1680357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68" name=""/>
          <p:cNvGraphicFramePr/>
          <p:nvPr/>
        </p:nvGraphicFramePr>
        <p:xfrm>
          <a:off x="2140941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078" name=""/>
          <p:cNvCxnSpPr/>
          <p:nvPr/>
        </p:nvCxnSpPr>
        <p:spPr>
          <a:xfrm>
            <a:off x="2873107" y="3527438"/>
            <a:ext cx="87326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79" name=""/>
          <p:cNvCxnSpPr/>
          <p:nvPr/>
        </p:nvCxnSpPr>
        <p:spPr>
          <a:xfrm flipV="1">
            <a:off x="3425818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0" name=""/>
          <p:cNvCxnSpPr/>
          <p:nvPr/>
        </p:nvCxnSpPr>
        <p:spPr>
          <a:xfrm flipV="1">
            <a:off x="3586177" y="4329509"/>
            <a:ext cx="1068907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1" name=""/>
          <p:cNvCxnSpPr/>
          <p:nvPr/>
        </p:nvCxnSpPr>
        <p:spPr>
          <a:xfrm flipV="1">
            <a:off x="5099754" y="4804387"/>
            <a:ext cx="90564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82" name=""/>
          <p:cNvCxnSpPr/>
          <p:nvPr/>
        </p:nvCxnSpPr>
        <p:spPr>
          <a:xfrm flipH="1">
            <a:off x="2333069" y="3527438"/>
            <a:ext cx="22278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3" name=""/>
          <p:cNvCxnSpPr/>
          <p:nvPr/>
        </p:nvCxnSpPr>
        <p:spPr>
          <a:xfrm flipH="1">
            <a:off x="3239943" y="2063107"/>
            <a:ext cx="1415140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4" name=""/>
          <p:cNvCxnSpPr/>
          <p:nvPr/>
        </p:nvCxnSpPr>
        <p:spPr>
          <a:xfrm flipH="1" flipV="1">
            <a:off x="3239943" y="2779359"/>
            <a:ext cx="471750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5" name=""/>
          <p:cNvCxnSpPr/>
          <p:nvPr/>
        </p:nvCxnSpPr>
        <p:spPr>
          <a:xfrm flipH="1" flipV="1">
            <a:off x="4405724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6" name=""/>
          <p:cNvCxnSpPr/>
          <p:nvPr/>
        </p:nvCxnSpPr>
        <p:spPr>
          <a:xfrm flipH="1" flipV="1">
            <a:off x="5160113" y="2441110"/>
            <a:ext cx="30206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7" name=""/>
          <p:cNvCxnSpPr/>
          <p:nvPr/>
        </p:nvCxnSpPr>
        <p:spPr>
          <a:xfrm flipH="1">
            <a:off x="5709642" y="3724369"/>
            <a:ext cx="859246" cy="8258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88" name=""/>
          <p:cNvCxnSpPr/>
          <p:nvPr/>
        </p:nvCxnSpPr>
        <p:spPr>
          <a:xfrm flipV="1">
            <a:off x="6514895" y="3333690"/>
            <a:ext cx="368455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089" name=""/>
          <p:cNvCxnSpPr/>
          <p:nvPr/>
        </p:nvCxnSpPr>
        <p:spPr>
          <a:xfrm flipH="1">
            <a:off x="7420150" y="2812749"/>
            <a:ext cx="525743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090" name=""/>
          <p:cNvCxnSpPr/>
          <p:nvPr/>
        </p:nvCxnSpPr>
        <p:spPr>
          <a:xfrm flipH="1" flipV="1">
            <a:off x="3236816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graphicFrame>
        <p:nvGraphicFramePr>
          <p:cNvPr id="42091" name=""/>
          <p:cNvGraphicFramePr/>
          <p:nvPr/>
        </p:nvGraphicFramePr>
        <p:xfrm>
          <a:off x="9179905" y="1704143"/>
          <a:ext cx="1292805" cy="913239"/>
        </p:xfrm>
        <a:graphic>
          <a:graphicData uri="http://schemas.openxmlformats.org/drawingml/2006/table">
            <a:tbl>
              <a:tblPr firstRow="1" bandRow="1"/>
              <a:tblGrid>
                <a:gridCol w="129280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01" name=""/>
          <p:cNvGraphicFramePr/>
          <p:nvPr/>
        </p:nvGraphicFramePr>
        <p:xfrm>
          <a:off x="8971864" y="2871487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11" name=""/>
          <p:cNvCxnSpPr/>
          <p:nvPr/>
        </p:nvCxnSpPr>
        <p:spPr>
          <a:xfrm flipH="1" flipV="1">
            <a:off x="5720752" y="4272334"/>
            <a:ext cx="3252673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112" name=""/>
          <p:cNvCxnSpPr/>
          <p:nvPr/>
        </p:nvCxnSpPr>
        <p:spPr>
          <a:xfrm flipV="1">
            <a:off x="7961750" y="2161544"/>
            <a:ext cx="1218154" cy="166131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113" name=""/>
          <p:cNvCxnSpPr/>
          <p:nvPr/>
        </p:nvCxnSpPr>
        <p:spPr>
          <a:xfrm flipH="1">
            <a:off x="9721506" y="2625310"/>
            <a:ext cx="104802" cy="25254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14" name=""/>
          <p:cNvGraphicFramePr/>
          <p:nvPr/>
        </p:nvGraphicFramePr>
        <p:xfrm>
          <a:off x="7207362" y="4744029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24" name=""/>
          <p:cNvCxnSpPr/>
          <p:nvPr/>
        </p:nvCxnSpPr>
        <p:spPr>
          <a:xfrm flipH="1">
            <a:off x="8276214" y="5326892"/>
            <a:ext cx="695649" cy="97990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125" name=""/>
          <p:cNvCxnSpPr/>
          <p:nvPr/>
        </p:nvCxnSpPr>
        <p:spPr>
          <a:xfrm flipH="1" flipV="1">
            <a:off x="5720752" y="4439058"/>
            <a:ext cx="1486609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26" name=""/>
          <p:cNvGraphicFramePr/>
          <p:nvPr/>
        </p:nvGraphicFramePr>
        <p:xfrm>
          <a:off x="5978041" y="5951072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36" name=""/>
          <p:cNvCxnSpPr/>
          <p:nvPr/>
        </p:nvCxnSpPr>
        <p:spPr>
          <a:xfrm flipV="1">
            <a:off x="7046948" y="6159114"/>
            <a:ext cx="168342" cy="9050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37" name=""/>
          <p:cNvGraphicFramePr/>
          <p:nvPr/>
        </p:nvGraphicFramePr>
        <p:xfrm>
          <a:off x="6537118" y="3316214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25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4034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4035" name="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통신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4403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914802"/>
            <a:ext cx="6221035" cy="12261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4037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47" name="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57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67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77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87" name=""/>
          <p:cNvGraphicFramePr/>
          <p:nvPr/>
        </p:nvGraphicFramePr>
        <p:xfrm>
          <a:off x="3664011" y="3667193"/>
          <a:ext cx="1070470" cy="1900436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3898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+setup()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+loop()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+reconnect()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97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4107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08" name=""/>
          <p:cNvCxnSpPr/>
          <p:nvPr/>
        </p:nvCxnSpPr>
        <p:spPr>
          <a:xfrm flipV="1">
            <a:off x="2434745" y="4510527"/>
            <a:ext cx="1229265" cy="18900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09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0" name=""/>
          <p:cNvCxnSpPr/>
          <p:nvPr/>
        </p:nvCxnSpPr>
        <p:spPr>
          <a:xfrm>
            <a:off x="4108737" y="5093445"/>
            <a:ext cx="90508" cy="26047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111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2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3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4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5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6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7" name=""/>
          <p:cNvCxnSpPr/>
          <p:nvPr/>
        </p:nvCxnSpPr>
        <p:spPr>
          <a:xfrm>
            <a:off x="4859943" y="4375574"/>
            <a:ext cx="724237" cy="67811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4118" name=""/>
          <p:cNvCxnSpPr/>
          <p:nvPr/>
        </p:nvCxnSpPr>
        <p:spPr>
          <a:xfrm flipV="1">
            <a:off x="4875856" y="3114482"/>
            <a:ext cx="708324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4119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1958248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26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44122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628680" y="2989020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4123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47720" y="4000752"/>
            <a:ext cx="6214726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4124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628680" y="5153803"/>
            <a:ext cx="6221035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6082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6083" name="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4608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2031336"/>
            <a:ext cx="6221035" cy="198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6085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95" name="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05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15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25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35" name="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45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6155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6" name="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7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8" name="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159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0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1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2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3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4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5" name=""/>
          <p:cNvCxnSpPr/>
          <p:nvPr/>
        </p:nvCxnSpPr>
        <p:spPr>
          <a:xfrm>
            <a:off x="4732918" y="2105988"/>
            <a:ext cx="851262" cy="682919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6166" name=""/>
          <p:cNvCxnSpPr/>
          <p:nvPr/>
        </p:nvCxnSpPr>
        <p:spPr>
          <a:xfrm>
            <a:off x="4169095" y="2831788"/>
            <a:ext cx="1415084" cy="19344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6167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4086515"/>
            <a:ext cx="6221035" cy="17438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6168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59943" y="1369020"/>
            <a:ext cx="851317" cy="9450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27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8130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8131" name="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48132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2031336"/>
            <a:ext cx="6221035" cy="198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8133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43" name=""/>
          <p:cNvGraphicFramePr/>
          <p:nvPr/>
        </p:nvGraphicFramePr>
        <p:xfrm>
          <a:off x="3473445" y="5093445"/>
          <a:ext cx="1270583" cy="2265709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905875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53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63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73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83" name="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93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8203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4" name="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5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6" name="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207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8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9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0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1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2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3" name=""/>
          <p:cNvCxnSpPr/>
          <p:nvPr/>
        </p:nvCxnSpPr>
        <p:spPr>
          <a:xfrm>
            <a:off x="4732918" y="2105988"/>
            <a:ext cx="851262" cy="682919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8214" name=""/>
          <p:cNvCxnSpPr/>
          <p:nvPr/>
        </p:nvCxnSpPr>
        <p:spPr>
          <a:xfrm>
            <a:off x="4169095" y="2831788"/>
            <a:ext cx="1415084" cy="19344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821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4086515"/>
            <a:ext cx="6221035" cy="2231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8216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59943" y="1369020"/>
            <a:ext cx="851317" cy="9450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8217" name=""/>
          <p:cNvSpPr/>
          <p:nvPr/>
        </p:nvSpPr>
        <p:spPr>
          <a:xfrm>
            <a:off x="-55555" y="-77778"/>
            <a:ext cx="12315046" cy="6980169"/>
          </a:xfrm>
          <a:prstGeom prst="rect">
            <a:avLst/>
          </a:prstGeom>
          <a:solidFill>
            <a:schemeClr val="tx1">
              <a:alpha val="85000"/>
            </a:schemeClr>
          </a:solidFill>
          <a:ln w="19039" cap="flat" cmpd="sng" algn="ctr">
            <a:solidFill>
              <a:srgbClr val="1c335d"/>
            </a:solidFill>
            <a:prstDash val="solid"/>
            <a:round/>
          </a:ln>
        </p:spPr>
      </p:sp>
      <p:sp>
        <p:nvSpPr>
          <p:cNvPr id="48218" name=""/>
          <p:cNvSpPr txBox="1"/>
          <p:nvPr/>
        </p:nvSpPr>
        <p:spPr>
          <a:xfrm>
            <a:off x="1159415" y="1626364"/>
            <a:ext cx="5331638" cy="10767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R = f/F * 100 : 상대 습도 공식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800" b="0" i="0" mc:Ignorable="hp" hp:hslEmbossed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(f : 대기 중의 수증기압 F : 포화 수증기압)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8219" name=""/>
          <p:cNvSpPr txBox="1"/>
          <p:nvPr/>
        </p:nvSpPr>
        <p:spPr>
          <a:xfrm>
            <a:off x="1159415" y="2900074"/>
            <a:ext cx="5854143" cy="8322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일반적인 권장 습도 : 30 ~ 50RH%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이때 적정 온도 : 약 27도</a:t>
            </a:r>
            <a:endParaRPr xmlns:mc="http://schemas.openxmlformats.org/markup-compatibility/2006" xmlns:hp="http://schemas.haansoft.com/office/presentation/8.0" lang="ko-KR" altLang="ko-KR" sz="1600" b="0" i="0" mc:Ignorable="hp" hp:hslEmbossed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8220" name=""/>
          <p:cNvSpPr txBox="1"/>
          <p:nvPr/>
        </p:nvSpPr>
        <p:spPr>
          <a:xfrm>
            <a:off x="6203615" y="1618380"/>
            <a:ext cx="5852580" cy="26479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setTempState();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If (temp &gt; 20 OR temp &lt; 27)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Then setTempState(false);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If (R &gt;= 30 AND R&lt;= 50)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Then setHumiState(false);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Else setHumiState(true);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rgbClr val="ffff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28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50178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0179" name="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5018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60395" y="2969980"/>
            <a:ext cx="6219472" cy="17438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50181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191" name="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01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11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21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31" name="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41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0251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2" name="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3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4" name="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255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6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7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8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9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60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61" name=""/>
          <p:cNvCxnSpPr/>
          <p:nvPr/>
        </p:nvCxnSpPr>
        <p:spPr>
          <a:xfrm>
            <a:off x="3729114" y="3012862"/>
            <a:ext cx="1793144" cy="92435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29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8434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8435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수행 일정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8436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18437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1843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372824" y="1848700"/>
            <a:ext cx="7458285" cy="40546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52226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2227" name="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5222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580998" y="2890583"/>
            <a:ext cx="6219472" cy="17390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52229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39" name="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49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59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69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79" name="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chemeClr val="tx1"/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chemeClr val="tx1"/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chemeClr val="tx1"/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chemeClr val="tx1"/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89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2299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0" name="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1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2" name="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2303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4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5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6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7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8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9" name=""/>
          <p:cNvCxnSpPr/>
          <p:nvPr/>
        </p:nvCxnSpPr>
        <p:spPr>
          <a:xfrm flipV="1">
            <a:off x="4831355" y="4337438"/>
            <a:ext cx="708379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30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54274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4275" name=""/>
          <p:cNvSpPr txBox="1"/>
          <p:nvPr/>
        </p:nvSpPr>
        <p:spPr>
          <a:xfrm>
            <a:off x="5341186" y="433559"/>
            <a:ext cx="23973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DB Access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54276" name=""/>
          <p:cNvGraphicFramePr/>
          <p:nvPr/>
        </p:nvGraphicFramePr>
        <p:xfrm>
          <a:off x="1137193" y="4218342"/>
          <a:ext cx="1070470" cy="1168215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838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86" name=""/>
          <p:cNvGraphicFramePr/>
          <p:nvPr/>
        </p:nvGraphicFramePr>
        <p:xfrm>
          <a:off x="3050997" y="3897513"/>
          <a:ext cx="1408775" cy="2013654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+dbUrl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+sql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96" name=""/>
          <p:cNvGraphicFramePr/>
          <p:nvPr/>
        </p:nvGraphicFramePr>
        <p:xfrm>
          <a:off x="3976911" y="2242561"/>
          <a:ext cx="1362711" cy="1334994"/>
        </p:xfrm>
        <a:graphic>
          <a:graphicData uri="http://schemas.openxmlformats.org/drawingml/2006/table">
            <a:tbl>
              <a:tblPr firstRow="1" bandRow="1"/>
              <a:tblGrid>
                <a:gridCol w="136271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97516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306" name=""/>
          <p:cNvGraphicFramePr/>
          <p:nvPr/>
        </p:nvGraphicFramePr>
        <p:xfrm>
          <a:off x="2493484" y="2231450"/>
          <a:ext cx="1008493" cy="2249796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+time : 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316" name=""/>
          <p:cNvCxnSpPr/>
          <p:nvPr/>
        </p:nvCxnSpPr>
        <p:spPr>
          <a:xfrm flipH="1" flipV="1">
            <a:off x="2207608" y="4786910"/>
            <a:ext cx="843389" cy="2378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17" name=""/>
          <p:cNvCxnSpPr/>
          <p:nvPr/>
        </p:nvCxnSpPr>
        <p:spPr>
          <a:xfrm flipV="1">
            <a:off x="2996949" y="3883219"/>
            <a:ext cx="368511" cy="2016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4318" name=""/>
          <p:cNvCxnSpPr/>
          <p:nvPr/>
        </p:nvCxnSpPr>
        <p:spPr>
          <a:xfrm flipH="1">
            <a:off x="3976911" y="3363841"/>
            <a:ext cx="681355" cy="53367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pic>
        <p:nvPicPr>
          <p:cNvPr id="5431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727118" y="2158417"/>
            <a:ext cx="6214726" cy="14944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4320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727118" y="4531186"/>
            <a:ext cx="6214726" cy="1494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54321" name=""/>
          <p:cNvCxnSpPr/>
          <p:nvPr/>
        </p:nvCxnSpPr>
        <p:spPr>
          <a:xfrm flipV="1">
            <a:off x="4535932" y="3011243"/>
            <a:ext cx="1143558" cy="19789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54322" name=""/>
          <p:cNvCxnSpPr/>
          <p:nvPr/>
        </p:nvCxnSpPr>
        <p:spPr>
          <a:xfrm>
            <a:off x="4535932" y="5260169"/>
            <a:ext cx="1134010" cy="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31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56322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6323" name=""/>
          <p:cNvSpPr txBox="1"/>
          <p:nvPr/>
        </p:nvSpPr>
        <p:spPr>
          <a:xfrm>
            <a:off x="5341186" y="433559"/>
            <a:ext cx="23973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DB Access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56324" name=""/>
          <p:cNvGraphicFramePr/>
          <p:nvPr/>
        </p:nvGraphicFramePr>
        <p:xfrm>
          <a:off x="6101939" y="2007495"/>
          <a:ext cx="4742410" cy="1756254"/>
        </p:xfrm>
        <a:graphic>
          <a:graphicData uri="http://schemas.openxmlformats.org/drawingml/2006/table">
            <a:tbl>
              <a:tblPr firstRow="1" bandRow="1"/>
              <a:tblGrid>
                <a:gridCol w="1146685"/>
                <a:gridCol w="1126026"/>
                <a:gridCol w="1592975"/>
                <a:gridCol w="876722"/>
              </a:tblGrid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컬럼명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속성명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데이터타입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길이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uid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Uid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5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10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</a:tr>
              <a:tr h="641657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비밀번호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10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51" name=""/>
          <p:cNvGraphicFramePr/>
          <p:nvPr/>
        </p:nvGraphicFramePr>
        <p:xfrm>
          <a:off x="6101939" y="3840338"/>
          <a:ext cx="3892767" cy="2590525"/>
        </p:xfrm>
        <a:graphic>
          <a:graphicData uri="http://schemas.openxmlformats.org/drawingml/2006/table">
            <a:tbl>
              <a:tblPr firstRow="1" bandRow="1"/>
              <a:tblGrid>
                <a:gridCol w="1162598"/>
                <a:gridCol w="1110169"/>
                <a:gridCol w="1619999"/>
              </a:tblGrid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컬럼명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속성명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데이터타입</a:t>
                      </a: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temp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온도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Float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humi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습도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bright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조도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dust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먼지농도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weather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날씨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time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일시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HNC_GO_B_HINT_GS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Char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85" name=""/>
          <p:cNvGraphicFramePr/>
          <p:nvPr/>
        </p:nvGraphicFramePr>
        <p:xfrm>
          <a:off x="1137193" y="4218342"/>
          <a:ext cx="1070470" cy="1168215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838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95" name=""/>
          <p:cNvGraphicFramePr/>
          <p:nvPr/>
        </p:nvGraphicFramePr>
        <p:xfrm>
          <a:off x="3050997" y="3897513"/>
          <a:ext cx="1408775" cy="2013654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+dbUrl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+sql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405" name=""/>
          <p:cNvGraphicFramePr/>
          <p:nvPr/>
        </p:nvGraphicFramePr>
        <p:xfrm>
          <a:off x="3976911" y="2242561"/>
          <a:ext cx="1362711" cy="1334994"/>
        </p:xfrm>
        <a:graphic>
          <a:graphicData uri="http://schemas.openxmlformats.org/drawingml/2006/table">
            <a:tbl>
              <a:tblPr firstRow="1" bandRow="1"/>
              <a:tblGrid>
                <a:gridCol w="136271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97516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415" name=""/>
          <p:cNvGraphicFramePr/>
          <p:nvPr/>
        </p:nvGraphicFramePr>
        <p:xfrm>
          <a:off x="2493484" y="2231450"/>
          <a:ext cx="1008493" cy="2249796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+time : 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6425" name=""/>
          <p:cNvCxnSpPr/>
          <p:nvPr/>
        </p:nvCxnSpPr>
        <p:spPr>
          <a:xfrm flipH="1" flipV="1">
            <a:off x="2207608" y="4786910"/>
            <a:ext cx="843389" cy="2378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426" name=""/>
          <p:cNvCxnSpPr/>
          <p:nvPr/>
        </p:nvCxnSpPr>
        <p:spPr>
          <a:xfrm flipV="1">
            <a:off x="2996949" y="3883219"/>
            <a:ext cx="368511" cy="2016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6427" name=""/>
          <p:cNvCxnSpPr/>
          <p:nvPr/>
        </p:nvCxnSpPr>
        <p:spPr>
          <a:xfrm flipH="1">
            <a:off x="3976911" y="3363841"/>
            <a:ext cx="681355" cy="53367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6428" name=""/>
          <p:cNvCxnSpPr/>
          <p:nvPr/>
        </p:nvCxnSpPr>
        <p:spPr>
          <a:xfrm>
            <a:off x="5450790" y="2849265"/>
            <a:ext cx="533616" cy="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56429" name=""/>
          <p:cNvCxnSpPr/>
          <p:nvPr/>
        </p:nvCxnSpPr>
        <p:spPr>
          <a:xfrm>
            <a:off x="3621129" y="3363841"/>
            <a:ext cx="2363276" cy="92435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32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58370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8371" name="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58372" name="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82" name="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92" name="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02" name="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403" name="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8404" name="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05" name="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15" name="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25" name="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8426" name="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427" name="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28" name="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38" name="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39" name="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49" name=""/>
          <p:cNvCxnSpPr/>
          <p:nvPr/>
        </p:nvCxnSpPr>
        <p:spPr>
          <a:xfrm>
            <a:off x="3529001" y="6148003"/>
            <a:ext cx="168398" cy="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50" name="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60" name="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8461" name=""/>
          <p:cNvCxnSpPr/>
          <p:nvPr/>
        </p:nvCxnSpPr>
        <p:spPr>
          <a:xfrm>
            <a:off x="7085028" y="2171092"/>
            <a:ext cx="1318266" cy="1642222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33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5846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7194" y="1307099"/>
            <a:ext cx="2889020" cy="48504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60418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0419" name="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60420" name="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30" name="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40" name="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50" name="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451" name="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0452" name="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53" name="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63" name="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73" name="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60474" name="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475" name="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76" name="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86" name="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87" name="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97" name=""/>
          <p:cNvCxnSpPr/>
          <p:nvPr/>
        </p:nvCxnSpPr>
        <p:spPr>
          <a:xfrm>
            <a:off x="3529001" y="6148003"/>
            <a:ext cx="168398" cy="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98" name="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508" name="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0509" name=""/>
          <p:cNvCxnSpPr/>
          <p:nvPr/>
        </p:nvCxnSpPr>
        <p:spPr>
          <a:xfrm flipV="1">
            <a:off x="7116798" y="3813314"/>
            <a:ext cx="1286496" cy="78934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34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0512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5630" y="1319830"/>
            <a:ext cx="2890583" cy="48329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62466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2467" name="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62468" name="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478" name="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488" name="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498" name="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499" name="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2500" name="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01" name="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511" name="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21" name="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62522" name="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523" name="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24" name="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34" name="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35" name="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45" name=""/>
          <p:cNvCxnSpPr/>
          <p:nvPr/>
        </p:nvCxnSpPr>
        <p:spPr>
          <a:xfrm flipV="1">
            <a:off x="3529001" y="6148003"/>
            <a:ext cx="168398" cy="9212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46" name="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56" name="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2557" name=""/>
          <p:cNvCxnSpPr/>
          <p:nvPr/>
        </p:nvCxnSpPr>
        <p:spPr>
          <a:xfrm flipV="1">
            <a:off x="4901261" y="3813314"/>
            <a:ext cx="3502033" cy="1851882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35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256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5630" y="1318211"/>
            <a:ext cx="2890583" cy="48965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64514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4515" name="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4516" name="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pic>
        <p:nvPicPr>
          <p:cNvPr id="6451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49755" y="2037702"/>
            <a:ext cx="4396177" cy="396099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64518" name=""/>
          <p:cNvGraphicFramePr/>
          <p:nvPr/>
        </p:nvGraphicFramePr>
        <p:xfrm>
          <a:off x="5833540" y="4099190"/>
          <a:ext cx="5126779" cy="1654952"/>
        </p:xfrm>
        <a:graphic>
          <a:graphicData uri="http://schemas.openxmlformats.org/drawingml/2006/table">
            <a:tbl>
              <a:tblPr firstRow="1" bandRow="1"/>
              <a:tblGrid>
                <a:gridCol w="1248361"/>
                <a:gridCol w="3878418"/>
              </a:tblGrid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DB에 등록되어 있는 아이디와 패스워드를 검색하여 일치 시 로그인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성공 시 User 객체 반환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User login()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532" name=""/>
          <p:cNvGraphicFramePr/>
          <p:nvPr/>
        </p:nvGraphicFramePr>
        <p:xfrm>
          <a:off x="5811317" y="2066289"/>
          <a:ext cx="5163351" cy="1654682"/>
        </p:xfrm>
        <a:graphic>
          <a:graphicData uri="http://schemas.openxmlformats.org/drawingml/2006/table">
            <a:tbl>
              <a:tblPr firstRow="1" bandRow="1"/>
              <a:tblGrid>
                <a:gridCol w="1208662"/>
                <a:gridCol w="3954688"/>
              </a:tblGrid>
              <a:tr h="36689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DB에 유저를 등록, 아이디 중복 불가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성공 시 User 객체를 반환, login() 함수 작동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signUp.php, User register()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4546" name="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36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66562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6563" name="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6564" name="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graphicFrame>
        <p:nvGraphicFramePr>
          <p:cNvPr id="66565" name=""/>
          <p:cNvGraphicFramePr/>
          <p:nvPr/>
        </p:nvGraphicFramePr>
        <p:xfrm>
          <a:off x="5773182" y="2495103"/>
          <a:ext cx="5163351" cy="1654682"/>
        </p:xfrm>
        <a:graphic>
          <a:graphicData uri="http://schemas.openxmlformats.org/drawingml/2006/table">
            <a:tbl>
              <a:tblPr firstRow="1" bandRow="1"/>
              <a:tblGrid>
                <a:gridCol w="1208662"/>
                <a:gridCol w="3954688"/>
              </a:tblGrid>
              <a:tr h="36689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실시간 집안의 온,습도 센서를 통해 값을 받아와 웹페이지의 현재 환경을 간략히 알 수 있도록 함.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getMyHEco()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657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51487" y="2129830"/>
            <a:ext cx="3419397" cy="374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6580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68964" y="3571883"/>
            <a:ext cx="2439547" cy="61625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6581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86384" y="2563389"/>
            <a:ext cx="2530056" cy="8687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6582" name="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37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68610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8611" name="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8612" name="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graphicFrame>
        <p:nvGraphicFramePr>
          <p:cNvPr id="68613" name=""/>
          <p:cNvGraphicFramePr/>
          <p:nvPr/>
        </p:nvGraphicFramePr>
        <p:xfrm>
          <a:off x="5258605" y="2314030"/>
          <a:ext cx="2582429" cy="3572517"/>
        </p:xfrm>
        <a:graphic>
          <a:graphicData uri="http://schemas.openxmlformats.org/drawingml/2006/table">
            <a:tbl>
              <a:tblPr firstRow="1" bandRow="1"/>
              <a:tblGrid>
                <a:gridCol w="605085"/>
                <a:gridCol w="1977344"/>
              </a:tblGrid>
              <a:tr h="368455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1737532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온,습도 센서를 통해 실시간 받아온 값의 최고치와 최저 그리고 평균적인 값을 계산해 줌.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1464331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5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getMaxtemp(), getMintemp()</a:t>
                      </a:r>
                      <a:endParaRPr xmlns:mc="http://schemas.openxmlformats.org/markup-compatibility/2006" xmlns:hp="http://schemas.haansoft.com/office/presentation/8.0" lang="ko-KR" sz="1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5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getAvgtemp()</a:t>
                      </a:r>
                      <a:endParaRPr xmlns:mc="http://schemas.openxmlformats.org/markup-compatibility/2006" xmlns:hp="http://schemas.haansoft.com/office/presentation/8.0" lang="ko-KR" sz="1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5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getMaxhum(), getMinhum()</a:t>
                      </a:r>
                      <a:endParaRPr xmlns:mc="http://schemas.openxmlformats.org/markup-compatibility/2006" xmlns:hp="http://schemas.haansoft.com/office/presentation/8.0" lang="ko-KR" sz="1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5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getAvghum()</a:t>
                      </a:r>
                      <a:endParaRPr xmlns:mc="http://schemas.openxmlformats.org/markup-compatibility/2006" xmlns:hp="http://schemas.haansoft.com/office/presentation/8.0" lang="ko-KR" sz="1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862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49868" y="2218719"/>
            <a:ext cx="3403540" cy="40468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8628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51487" y="1872486"/>
            <a:ext cx="3381318" cy="374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68629" name=""/>
          <p:cNvGraphicFramePr/>
          <p:nvPr/>
        </p:nvGraphicFramePr>
        <p:xfrm>
          <a:off x="8358794" y="2317212"/>
          <a:ext cx="2669811" cy="3544915"/>
        </p:xfrm>
        <a:graphic>
          <a:graphicData uri="http://schemas.openxmlformats.org/drawingml/2006/table">
            <a:tbl>
              <a:tblPr firstRow="1" bandRow="1"/>
              <a:tblGrid>
                <a:gridCol w="649585"/>
                <a:gridCol w="2020225"/>
              </a:tblGrid>
              <a:tr h="528870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8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2094877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시간에 따라 누적되는 데이터를 한눈에 알아 보기 쉽게 라이브 그래프로 보여줌.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921167"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6" tIns="46789" rIns="90006" bIns="46789" anchor="t" anchorCtr="0">
                      <a:noAutofit/>
                    </a:bodyPr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graph_loading()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graph_Start()</a:t>
                      </a:r>
                      <a:endParaRPr xmlns:mc="http://schemas.openxmlformats.org/markup-compatibility/2006" xmlns:hp="http://schemas.haansoft.com/office/presentation/8.0" lang="ko-KR" sz="1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8643" name="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38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0658" name="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0659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0660" name=""/>
          <p:cNvSpPr txBox="1"/>
          <p:nvPr/>
        </p:nvSpPr>
        <p:spPr>
          <a:xfrm>
            <a:off x="5339622" y="433559"/>
            <a:ext cx="4999435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조도센서 빛 조절 회로도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0661" name="" descr="그림 1741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82599" y="1616817"/>
            <a:ext cx="6916741" cy="51331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39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19458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9459" name="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통신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1946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914802"/>
            <a:ext cx="6221035" cy="12261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19461" name="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71" name="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81" name="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91" name="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01" name="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11" name=""/>
          <p:cNvGraphicFramePr/>
          <p:nvPr/>
        </p:nvGraphicFramePr>
        <p:xfrm>
          <a:off x="3664011" y="3667193"/>
          <a:ext cx="1070470" cy="1900436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3898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+setup()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+loop()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+reconnect()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21" name="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  <a:endParaRPr xmlns:mc="http://schemas.openxmlformats.org/markup-compatibility/2006" xmlns:hp="http://schemas.haansoft.com/office/presentation/8.0" lang="ko-KR" sz="12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12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  <a:endParaRPr xmlns:mc="http://schemas.openxmlformats.org/markup-compatibility/2006" xmlns:hp="http://schemas.haansoft.com/office/presentation/8.0" lang="ko-KR" sz="12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531" name="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2" name=""/>
          <p:cNvCxnSpPr/>
          <p:nvPr/>
        </p:nvCxnSpPr>
        <p:spPr>
          <a:xfrm flipV="1">
            <a:off x="2434745" y="4510527"/>
            <a:ext cx="1229265" cy="18900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3" name="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4" name=""/>
          <p:cNvCxnSpPr/>
          <p:nvPr/>
        </p:nvCxnSpPr>
        <p:spPr>
          <a:xfrm>
            <a:off x="4108737" y="5093445"/>
            <a:ext cx="90508" cy="26047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535" name="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6" name="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7" name="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8" name="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9" name="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40" name="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41" name=""/>
          <p:cNvCxnSpPr/>
          <p:nvPr/>
        </p:nvCxnSpPr>
        <p:spPr>
          <a:xfrm>
            <a:off x="4859943" y="4375574"/>
            <a:ext cx="724237" cy="67811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19542" name=""/>
          <p:cNvCxnSpPr/>
          <p:nvPr/>
        </p:nvCxnSpPr>
        <p:spPr>
          <a:xfrm flipV="1">
            <a:off x="4875856" y="3114482"/>
            <a:ext cx="708324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19543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1958248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9546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628680" y="2989020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9547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47720" y="4000752"/>
            <a:ext cx="6214726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9548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628680" y="5153803"/>
            <a:ext cx="6221035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9549" name=""/>
          <p:cNvSpPr/>
          <p:nvPr/>
        </p:nvSpPr>
        <p:spPr>
          <a:xfrm>
            <a:off x="-55555" y="-77778"/>
            <a:ext cx="12315046" cy="6980169"/>
          </a:xfrm>
          <a:prstGeom prst="rect">
            <a:avLst/>
          </a:prstGeom>
          <a:solidFill>
            <a:schemeClr val="tx1">
              <a:alpha val="85000"/>
            </a:schemeClr>
          </a:solidFill>
          <a:ln w="19039" cap="flat" cmpd="sng" algn="ctr">
            <a:solidFill>
              <a:srgbClr val="1c335d"/>
            </a:solidFill>
            <a:prstDash val="solid"/>
            <a:round/>
          </a:ln>
        </p:spPr>
      </p:sp>
      <p:pic>
        <p:nvPicPr>
          <p:cNvPr id="19550" name="" descr="Picture 6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333822" y="163596"/>
            <a:ext cx="5603220" cy="34781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9551" name=""/>
          <p:cNvSpPr txBox="1"/>
          <p:nvPr/>
        </p:nvSpPr>
        <p:spPr>
          <a:xfrm>
            <a:off x="189001" y="3864124"/>
            <a:ext cx="438727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subMessage(“home/livingroom/temp”)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subMessage(“home/livingroom/humi”)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</p:txBody>
      </p:sp>
      <p:graphicFrame>
        <p:nvGraphicFramePr>
          <p:cNvPr id="19552" name=""/>
          <p:cNvGraphicFramePr/>
          <p:nvPr/>
        </p:nvGraphicFramePr>
        <p:xfrm>
          <a:off x="4543916" y="5760452"/>
          <a:ext cx="2136139" cy="660930"/>
        </p:xfrm>
        <a:graphic>
          <a:graphicData uri="http://schemas.openxmlformats.org/drawingml/2006/table">
            <a:tbl>
              <a:tblPr firstRow="1" bandRow="1"/>
              <a:tblGrid>
                <a:gridCol w="2136139"/>
              </a:tblGrid>
              <a:tr h="42725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sz="2400" b="1" i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Broker</a:t>
                      </a:r>
                      <a:endParaRPr xmlns:mc="http://schemas.openxmlformats.org/markup-compatibility/2006" xmlns:hp="http://schemas.haansoft.com/office/presentation/8.0" lang="ko-KR" sz="2400" b="1" i="0" mc:Ignorable="hp" hp:hslEmbossed="0">
                        <a:solidFill>
                          <a:srgbClr val="ffffff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60469" tIns="30206" rIns="60469" bIns="30206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sz="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562" name=""/>
          <p:cNvSpPr txBox="1"/>
          <p:nvPr/>
        </p:nvSpPr>
        <p:spPr>
          <a:xfrm>
            <a:off x="7094575" y="4429566"/>
            <a:ext cx="6098756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pubMessage(“home/livingroom/temp”)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pubMessage(“home/livingroom/humi”)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</p:txBody>
      </p:sp>
      <p:sp>
        <p:nvSpPr>
          <p:cNvPr id="19563" name=""/>
          <p:cNvSpPr txBox="1"/>
          <p:nvPr/>
        </p:nvSpPr>
        <p:spPr>
          <a:xfrm>
            <a:off x="298605" y="2649152"/>
            <a:ext cx="4611044" cy="4621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RaspberryPi (Server / Broker)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</p:txBody>
      </p:sp>
      <p:sp>
        <p:nvSpPr>
          <p:cNvPr id="19564" name=""/>
          <p:cNvSpPr txBox="1"/>
          <p:nvPr/>
        </p:nvSpPr>
        <p:spPr>
          <a:xfrm>
            <a:off x="7796700" y="3667193"/>
            <a:ext cx="2675550" cy="4467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Arduino (Sensor)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bg1"/>
              </a:solidFill>
              <a:latin typeface="MD아트체"/>
              <a:ea typeface="MD아트체"/>
              <a:sym typeface="Wingdings"/>
            </a:endParaRPr>
          </a:p>
        </p:txBody>
      </p:sp>
      <p:cxnSp>
        <p:nvCxnSpPr>
          <p:cNvPr id="19565" name=""/>
          <p:cNvCxnSpPr/>
          <p:nvPr/>
        </p:nvCxnSpPr>
        <p:spPr>
          <a:xfrm flipH="1">
            <a:off x="6101939" y="4891713"/>
            <a:ext cx="883032" cy="843333"/>
          </a:xfrm>
          <a:prstGeom prst="straightConnector1">
            <a:avLst/>
          </a:prstGeom>
          <a:ln w="41262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cxnSp>
        <p:nvCxnSpPr>
          <p:cNvPr id="19566" name=""/>
          <p:cNvCxnSpPr/>
          <p:nvPr/>
        </p:nvCxnSpPr>
        <p:spPr>
          <a:xfrm flipH="1" flipV="1">
            <a:off x="3414651" y="4605837"/>
            <a:ext cx="1607325" cy="1129209"/>
          </a:xfrm>
          <a:prstGeom prst="straightConnector1">
            <a:avLst/>
          </a:prstGeom>
          <a:ln w="41262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pic>
        <p:nvPicPr>
          <p:cNvPr id="19567" name="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17702" y="973596"/>
            <a:ext cx="5422202" cy="14675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1682" name="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1683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1684" name=""/>
          <p:cNvSpPr txBox="1"/>
          <p:nvPr/>
        </p:nvSpPr>
        <p:spPr>
          <a:xfrm>
            <a:off x="5339622" y="433559"/>
            <a:ext cx="543758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화재감지 경보 알림 회로도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1685" name="" descr="그림 1741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25310" y="1588229"/>
            <a:ext cx="6851581" cy="5034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40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2706" name="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2707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2708" name=""/>
          <p:cNvSpPr txBox="1"/>
          <p:nvPr/>
        </p:nvSpPr>
        <p:spPr>
          <a:xfrm>
            <a:off x="5339622" y="433559"/>
            <a:ext cx="4094560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Dc모터 제어 회로도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2709" name="" descr="그림 1741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406158" y="1715254"/>
            <a:ext cx="7760018" cy="475357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41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3730" name="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3731" name="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p>
            <a:pPr marL="0" lvl="0" indent="0" algn="ctr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데모 환경 설계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3732" name="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3733" name=""/>
          <p:cNvCxnSpPr/>
          <p:nvPr/>
        </p:nvCxnSpPr>
        <p:spPr>
          <a:xfrm flipV="1">
            <a:off x="8176157" y="754388"/>
            <a:ext cx="965668" cy="965668"/>
          </a:xfrm>
          <a:prstGeom prst="line">
            <a:avLst/>
          </a:prstGeom>
          <a:ln w="12060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373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22617" y="1991638"/>
            <a:ext cx="822730" cy="9576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23691" y="2431563"/>
            <a:ext cx="1192749" cy="123406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6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922617" y="4367589"/>
            <a:ext cx="1000565" cy="1153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7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922617" y="5520639"/>
            <a:ext cx="1043446" cy="105143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8" name="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468079" y="4623313"/>
            <a:ext cx="1248361" cy="11768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39" name=""/>
          <p:cNvCxnSpPr/>
          <p:nvPr/>
        </p:nvCxnSpPr>
        <p:spPr>
          <a:xfrm rot="5400000" flipH="1" flipV="1">
            <a:off x="2627711" y="4130178"/>
            <a:ext cx="957683" cy="28587"/>
          </a:xfrm>
          <a:prstGeom prst="straightConnector1">
            <a:avLst/>
          </a:prstGeom>
          <a:ln w="28587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73740" name="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512146" y="2614199"/>
            <a:ext cx="3171657" cy="264278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41" name=""/>
          <p:cNvCxnSpPr/>
          <p:nvPr/>
        </p:nvCxnSpPr>
        <p:spPr>
          <a:xfrm>
            <a:off x="3716440" y="3049378"/>
            <a:ext cx="1103804" cy="616252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73742" name=""/>
          <p:cNvCxnSpPr/>
          <p:nvPr/>
        </p:nvCxnSpPr>
        <p:spPr>
          <a:xfrm flipV="1">
            <a:off x="6813446" y="2614199"/>
            <a:ext cx="2109171" cy="1321393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3743" name="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619698" y="1788342"/>
            <a:ext cx="721054" cy="6813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44" name=""/>
          <p:cNvCxnSpPr/>
          <p:nvPr/>
        </p:nvCxnSpPr>
        <p:spPr>
          <a:xfrm rot="5400000" flipH="1" flipV="1">
            <a:off x="5559557" y="2214811"/>
            <a:ext cx="1145122" cy="975104"/>
          </a:xfrm>
          <a:prstGeom prst="bentConnector2">
            <a:avLst/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73745" name=""/>
          <p:cNvCxnSpPr/>
          <p:nvPr/>
        </p:nvCxnSpPr>
        <p:spPr>
          <a:xfrm>
            <a:off x="5339622" y="4623313"/>
            <a:ext cx="3582994" cy="897325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3746" name=""/>
          <p:cNvSpPr txBox="1"/>
          <p:nvPr/>
        </p:nvSpPr>
        <p:spPr>
          <a:xfrm>
            <a:off x="5341186" y="433559"/>
            <a:ext cx="1635389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홈 구성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42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4754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4755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환경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4756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4757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4758" name=""/>
          <p:cNvSpPr txBox="1"/>
          <p:nvPr/>
        </p:nvSpPr>
        <p:spPr>
          <a:xfrm>
            <a:off x="5625498" y="3144689"/>
            <a:ext cx="5433258" cy="15612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언어 : c/c++, java, SqlLite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프로그램 : 아두이노, eclipse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           Android Studio,MySQL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운영체제 : Windows 10, 리눅스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475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18663" y="1912240"/>
            <a:ext cx="2893765" cy="40149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43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5778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5779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업무 분담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5780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578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grpSp>
        <p:nvGrpSpPr>
          <p:cNvPr id="75782" name="Group 1"/>
          <p:cNvGrpSpPr/>
          <p:nvPr/>
        </p:nvGrpSpPr>
        <p:grpSpPr>
          <a:xfrm rot="0">
            <a:off x="1704143" y="2093258"/>
            <a:ext cx="8793973" cy="3530621"/>
            <a:chOff x="1704143" y="2093258"/>
            <a:chExt cx="8793973" cy="3530621"/>
          </a:xfrm>
        </p:grpSpPr>
        <p:sp>
          <p:nvSpPr>
            <p:cNvPr id="75783" name=""/>
            <p:cNvSpPr/>
            <p:nvPr/>
          </p:nvSpPr>
          <p:spPr>
            <a:xfrm>
              <a:off x="1704143" y="2093258"/>
              <a:ext cx="1060922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</p:sp>
        <p:sp>
          <p:nvSpPr>
            <p:cNvPr id="75784" name=""/>
            <p:cNvSpPr txBox="1"/>
            <p:nvPr/>
          </p:nvSpPr>
          <p:spPr>
            <a:xfrm>
              <a:off x="2765066" y="2093258"/>
              <a:ext cx="1939264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1" i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고상욱</a:t>
              </a:r>
              <a:endParaRPr xmlns:mc="http://schemas.openxmlformats.org/markup-compatibility/2006" xmlns:hp="http://schemas.haansoft.com/office/presentation/8.0" lang="ko-KR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85" name=""/>
            <p:cNvSpPr txBox="1"/>
            <p:nvPr/>
          </p:nvSpPr>
          <p:spPr>
            <a:xfrm>
              <a:off x="4704331" y="2093258"/>
              <a:ext cx="1564388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1" i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김우조</a:t>
              </a:r>
              <a:endParaRPr xmlns:mc="http://schemas.openxmlformats.org/markup-compatibility/2006" xmlns:hp="http://schemas.haansoft.com/office/presentation/8.0" lang="ko-KR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86" name=""/>
            <p:cNvSpPr txBox="1"/>
            <p:nvPr/>
          </p:nvSpPr>
          <p:spPr>
            <a:xfrm>
              <a:off x="6268718" y="2093258"/>
              <a:ext cx="2191751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1" i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고귀영</a:t>
              </a:r>
              <a:endParaRPr xmlns:mc="http://schemas.openxmlformats.org/markup-compatibility/2006" xmlns:hp="http://schemas.haansoft.com/office/presentation/8.0" lang="ko-KR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87" name=""/>
            <p:cNvSpPr txBox="1"/>
            <p:nvPr/>
          </p:nvSpPr>
          <p:spPr>
            <a:xfrm>
              <a:off x="8460470" y="2093258"/>
              <a:ext cx="2037646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1" i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이종현</a:t>
              </a:r>
              <a:endParaRPr xmlns:mc="http://schemas.openxmlformats.org/markup-compatibility/2006" xmlns:hp="http://schemas.haansoft.com/office/presentation/8.0" lang="ko-KR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88" name=""/>
            <p:cNvSpPr txBox="1"/>
            <p:nvPr/>
          </p:nvSpPr>
          <p:spPr>
            <a:xfrm>
              <a:off x="1704143" y="2601525"/>
              <a:ext cx="1060922" cy="608267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자료수집</a:t>
              </a:r>
              <a:endParaRPr xmlns:mc="http://schemas.openxmlformats.org/markup-compatibility/2006" xmlns:hp="http://schemas.haansoft.com/office/presentation/8.0" lang="ko-KR" sz="16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89" name=""/>
            <p:cNvSpPr txBox="1"/>
            <p:nvPr/>
          </p:nvSpPr>
          <p:spPr>
            <a:xfrm>
              <a:off x="2765066" y="2601525"/>
              <a:ext cx="7733050" cy="608267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MQTT, MySQL, 아두이노, 라즈베리파이, 안드로이드 API 기술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0" name=""/>
            <p:cNvSpPr txBox="1"/>
            <p:nvPr/>
          </p:nvSpPr>
          <p:spPr>
            <a:xfrm>
              <a:off x="1704143" y="3209792"/>
              <a:ext cx="1060922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설계</a:t>
              </a:r>
              <a:endParaRPr xmlns:mc="http://schemas.openxmlformats.org/markup-compatibility/2006" xmlns:hp="http://schemas.haansoft.com/office/presentation/8.0" lang="ko-KR" sz="16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1" name=""/>
            <p:cNvSpPr txBox="1"/>
            <p:nvPr/>
          </p:nvSpPr>
          <p:spPr>
            <a:xfrm>
              <a:off x="2765066" y="3209792"/>
              <a:ext cx="1939264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DB기능설계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2" name=""/>
            <p:cNvSpPr txBox="1"/>
            <p:nvPr/>
          </p:nvSpPr>
          <p:spPr>
            <a:xfrm>
              <a:off x="4704331" y="3209792"/>
              <a:ext cx="1564388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프로토콜 서버 설계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3" name=""/>
            <p:cNvSpPr txBox="1"/>
            <p:nvPr/>
          </p:nvSpPr>
          <p:spPr>
            <a:xfrm>
              <a:off x="6268718" y="3209792"/>
              <a:ext cx="2191751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H/W 전체적인 구성  설계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4" name=""/>
            <p:cNvSpPr txBox="1"/>
            <p:nvPr/>
          </p:nvSpPr>
          <p:spPr>
            <a:xfrm>
              <a:off x="8460470" y="3209792"/>
              <a:ext cx="2037646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Application 기능 설계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5" name=""/>
            <p:cNvSpPr txBox="1"/>
            <p:nvPr/>
          </p:nvSpPr>
          <p:spPr>
            <a:xfrm>
              <a:off x="1704143" y="3964180"/>
              <a:ext cx="1060922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구현</a:t>
              </a:r>
              <a:endParaRPr xmlns:mc="http://schemas.openxmlformats.org/markup-compatibility/2006" xmlns:hp="http://schemas.haansoft.com/office/presentation/8.0" lang="ko-KR" sz="16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6" name=""/>
            <p:cNvSpPr txBox="1"/>
            <p:nvPr/>
          </p:nvSpPr>
          <p:spPr>
            <a:xfrm>
              <a:off x="2765066" y="3964180"/>
              <a:ext cx="1939264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DB기능구현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7" name=""/>
            <p:cNvSpPr txBox="1"/>
            <p:nvPr/>
          </p:nvSpPr>
          <p:spPr>
            <a:xfrm>
              <a:off x="4704331" y="3964180"/>
              <a:ext cx="1564388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프로토콜 서버 통신 구현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8" name=""/>
            <p:cNvSpPr txBox="1"/>
            <p:nvPr/>
          </p:nvSpPr>
          <p:spPr>
            <a:xfrm>
              <a:off x="6268718" y="3964180"/>
              <a:ext cx="2191751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각종 센서 및 아두이노 보드와의 통신 구현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799" name=""/>
            <p:cNvSpPr txBox="1"/>
            <p:nvPr/>
          </p:nvSpPr>
          <p:spPr>
            <a:xfrm>
              <a:off x="8460470" y="3964180"/>
              <a:ext cx="2037646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Application 구현 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800" name=""/>
            <p:cNvSpPr txBox="1"/>
            <p:nvPr/>
          </p:nvSpPr>
          <p:spPr>
            <a:xfrm>
              <a:off x="1704143" y="4799585"/>
              <a:ext cx="1060922" cy="82429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6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테스트</a:t>
              </a:r>
              <a:endParaRPr xmlns:mc="http://schemas.openxmlformats.org/markup-compatibility/2006" xmlns:hp="http://schemas.haansoft.com/office/presentation/8.0" lang="ko-KR" sz="16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75801" name=""/>
            <p:cNvSpPr txBox="1"/>
            <p:nvPr/>
          </p:nvSpPr>
          <p:spPr>
            <a:xfrm>
              <a:off x="2765066" y="4799585"/>
              <a:ext cx="7733050" cy="82429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통합테스트 유지보수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xmlns:mc="http://schemas.openxmlformats.org/markup-compatibility/2006" xmlns:hp="http://schemas.haansoft.com/office/presentation/8.0" lang="ko-KR" sz="15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어플리케이션 작동 테스트</a:t>
              </a:r>
              <a:endParaRPr xmlns:mc="http://schemas.openxmlformats.org/markup-compatibility/2006" xmlns:hp="http://schemas.haansoft.com/office/presentation/8.0" lang="ko-KR" sz="1500" b="0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endParaRPr>
            </a:p>
          </p:txBody>
        </p:sp>
        <p:cxnSp>
          <p:nvCxnSpPr>
            <p:cNvPr id="75802" name=""/>
            <p:cNvCxnSpPr/>
            <p:nvPr/>
          </p:nvCxnSpPr>
          <p:spPr>
            <a:xfrm>
              <a:off x="1704143" y="2601525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3" name=""/>
            <p:cNvCxnSpPr/>
            <p:nvPr/>
          </p:nvCxnSpPr>
          <p:spPr>
            <a:xfrm>
              <a:off x="1704143" y="3209792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4" name=""/>
            <p:cNvCxnSpPr/>
            <p:nvPr/>
          </p:nvCxnSpPr>
          <p:spPr>
            <a:xfrm>
              <a:off x="1704143" y="3964180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5" name=""/>
            <p:cNvCxnSpPr/>
            <p:nvPr/>
          </p:nvCxnSpPr>
          <p:spPr>
            <a:xfrm>
              <a:off x="1704143" y="4799585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6" name=""/>
            <p:cNvCxnSpPr/>
            <p:nvPr/>
          </p:nvCxnSpPr>
          <p:spPr>
            <a:xfrm>
              <a:off x="1704143" y="2093258"/>
              <a:ext cx="0" cy="3530621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7" name=""/>
            <p:cNvCxnSpPr/>
            <p:nvPr/>
          </p:nvCxnSpPr>
          <p:spPr>
            <a:xfrm>
              <a:off x="10498116" y="2093258"/>
              <a:ext cx="0" cy="508266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8" name=""/>
            <p:cNvCxnSpPr/>
            <p:nvPr/>
          </p:nvCxnSpPr>
          <p:spPr>
            <a:xfrm>
              <a:off x="10498116" y="2601525"/>
              <a:ext cx="0" cy="608267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9" name=""/>
            <p:cNvCxnSpPr/>
            <p:nvPr/>
          </p:nvCxnSpPr>
          <p:spPr>
            <a:xfrm>
              <a:off x="10498116" y="3209792"/>
              <a:ext cx="0" cy="1589792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0" name=""/>
            <p:cNvCxnSpPr/>
            <p:nvPr/>
          </p:nvCxnSpPr>
          <p:spPr>
            <a:xfrm>
              <a:off x="10498116" y="4799585"/>
              <a:ext cx="0" cy="824293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1" name=""/>
            <p:cNvCxnSpPr/>
            <p:nvPr/>
          </p:nvCxnSpPr>
          <p:spPr>
            <a:xfrm>
              <a:off x="1704143" y="2093258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2" name=""/>
            <p:cNvCxnSpPr/>
            <p:nvPr/>
          </p:nvCxnSpPr>
          <p:spPr>
            <a:xfrm>
              <a:off x="1704143" y="5623879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</p:grp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44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7826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7827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Github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7828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7829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7830" name=""/>
          <p:cNvSpPr txBox="1"/>
          <p:nvPr/>
        </p:nvSpPr>
        <p:spPr>
          <a:xfrm>
            <a:off x="1755008" y="1829604"/>
            <a:ext cx="4586742" cy="4494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https://github.com/C4-LJH/C4.git</a:t>
            </a:r>
            <a:endParaRPr xmlns:mc="http://schemas.openxmlformats.org/markup-compatibility/2006" xmlns:hp="http://schemas.haansoft.com/office/presentation/8.0" lang="ko-KR" altLang="ko-KR" sz="1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7831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75442" y="2260037"/>
            <a:ext cx="4907626" cy="35671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7832" name=""/>
          <p:cNvSpPr txBox="1"/>
          <p:nvPr/>
        </p:nvSpPr>
        <p:spPr>
          <a:xfrm>
            <a:off x="6781675" y="2128210"/>
            <a:ext cx="3816497" cy="339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깃허브 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고상욱 : kosanguk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김우조 : U-Zo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고귀영 : GoGwiYeong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4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이종현 : C4-LJH</a:t>
            </a:r>
            <a:endParaRPr xmlns:mc="http://schemas.openxmlformats.org/markup-compatibility/2006" xmlns:hp="http://schemas.haansoft.com/office/presentation/8.0" lang="ko-KR" sz="24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45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8850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8851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참고기술 및 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참고문헌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8852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8853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885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4463" y="3703710"/>
            <a:ext cx="1484990" cy="17883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8855" name=""/>
          <p:cNvSpPr txBox="1"/>
          <p:nvPr/>
        </p:nvSpPr>
        <p:spPr>
          <a:xfrm>
            <a:off x="4150000" y="3432128"/>
            <a:ext cx="6020978" cy="778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Rasberry pi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http://www.rasplay.org/</a:t>
            </a:r>
            <a:endParaRPr xmlns:mc="http://schemas.openxmlformats.org/markup-compatibility/2006" xmlns:hp="http://schemas.haansoft.com/office/presentation/8.0" lang="ko-KR" sz="20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78856" name=""/>
          <p:cNvSpPr txBox="1"/>
          <p:nvPr/>
        </p:nvSpPr>
        <p:spPr>
          <a:xfrm>
            <a:off x="4124595" y="2085329"/>
            <a:ext cx="4899698" cy="108314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MQTT 관련 논문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- MQTT 기반의 스마트홈에서 실시간 </a:t>
            </a:r>
            <a:endParaRPr xmlns:mc="http://schemas.openxmlformats.org/markup-compatibility/2006" xmlns:hp="http://schemas.haansoft.com/office/presentation/8.0" lang="ko-KR" sz="20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수요반응 게이트웨이 설계 및 구현</a:t>
            </a:r>
            <a:endParaRPr xmlns:mc="http://schemas.openxmlformats.org/markup-compatibility/2006" xmlns:hp="http://schemas.haansoft.com/office/presentation/8.0" lang="ko-KR" alt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8857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43728" y="2153615"/>
            <a:ext cx="2204481" cy="96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8858" name=""/>
          <p:cNvSpPr txBox="1"/>
          <p:nvPr/>
        </p:nvSpPr>
        <p:spPr>
          <a:xfrm>
            <a:off x="4142071" y="4478757"/>
            <a:ext cx="4901262" cy="12356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 MQTT, CoAP 통신 프로토콜 사용 전력량 비교에 관한 연구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-김현근-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46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79880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7988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9873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7293125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47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9875" name=""/>
          <p:cNvSpPr txBox="1"/>
          <p:nvPr/>
        </p:nvSpPr>
        <p:spPr>
          <a:xfrm>
            <a:off x="8617701" y="8117418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49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graphicFrame>
        <p:nvGraphicFramePr>
          <p:cNvPr id="79877" name=""/>
          <p:cNvGraphicFramePr>
            <a:graphicFrameLocks noGrp="1"/>
          </p:cNvGraphicFramePr>
          <p:nvPr/>
        </p:nvGraphicFramePr>
        <p:xfrm>
          <a:off x="3046095" y="2852784"/>
          <a:ext cx="6097905" cy="2845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048000"/>
                <a:gridCol w="30499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Rpi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서버 비동작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Rpi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초기화를 통해 해결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자동화 부분 보완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외부 온도와 비교를 통한 자동화 기능 추가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데이터 시각화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와이어샤크를 이용해 </a:t>
                      </a:r>
                      <a:r>
                        <a:rPr lang="en-US" altLang="ko-KR"/>
                        <a:t>MQTT</a:t>
                      </a:r>
                      <a:r>
                        <a:rPr lang="ko-KR" altLang="en-US"/>
                        <a:t> 프로토콜의 데이터 수송신을  캡쳐, 웹 서버를 통한 데이터 그래프 구현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데모 시스템 보완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폼보드 및 아크릴 판을 이용한 데모 환경 재구성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878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지적사항</a:t>
            </a:r>
            <a:endParaRPr xmlns:mc="http://schemas.openxmlformats.org/markup-compatibility/2006" xmlns:hp="http://schemas.haansoft.com/office/presentation/8.0" lang="ko-KR" altLang="en-US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7293125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48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9875" name=""/>
          <p:cNvSpPr txBox="1"/>
          <p:nvPr/>
        </p:nvSpPr>
        <p:spPr>
          <a:xfrm>
            <a:off x="8617701" y="8117418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49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987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27250" y="268399"/>
            <a:ext cx="11385950" cy="627508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0898" name="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80899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참고기술 및 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참고문헌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80900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8090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80902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4463" y="3703710"/>
            <a:ext cx="1484990" cy="17883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0903" name=""/>
          <p:cNvSpPr txBox="1"/>
          <p:nvPr/>
        </p:nvSpPr>
        <p:spPr>
          <a:xfrm>
            <a:off x="4150000" y="3432128"/>
            <a:ext cx="6020978" cy="778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Rasberry pi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http://www.rasplay.org/</a:t>
            </a:r>
            <a:endParaRPr xmlns:mc="http://schemas.openxmlformats.org/markup-compatibility/2006" xmlns:hp="http://schemas.haansoft.com/office/presentation/8.0" lang="ko-KR" sz="20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80904" name=""/>
          <p:cNvSpPr txBox="1"/>
          <p:nvPr/>
        </p:nvSpPr>
        <p:spPr>
          <a:xfrm>
            <a:off x="4124595" y="2085329"/>
            <a:ext cx="4899698" cy="108314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MQTT 관련 논문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- MQTT 기반의 스마트홈에서 실시간 </a:t>
            </a:r>
            <a:endParaRPr xmlns:mc="http://schemas.openxmlformats.org/markup-compatibility/2006" xmlns:hp="http://schemas.haansoft.com/office/presentation/8.0" lang="ko-KR" sz="20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수요반응 게이트웨이 설계 및 구현</a:t>
            </a:r>
            <a:endParaRPr xmlns:mc="http://schemas.openxmlformats.org/markup-compatibility/2006" xmlns:hp="http://schemas.haansoft.com/office/presentation/8.0" lang="ko-KR" alt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8090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43728" y="2153615"/>
            <a:ext cx="2204481" cy="96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0906" name=""/>
          <p:cNvSpPr txBox="1"/>
          <p:nvPr/>
        </p:nvSpPr>
        <p:spPr>
          <a:xfrm>
            <a:off x="4142071" y="4478757"/>
            <a:ext cx="4901262" cy="12356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 MQTT, CoAP 통신 프로토콜 사용 전력량 비교에 관한 연구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500" b="1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-김현근-</a:t>
            </a:r>
            <a:endParaRPr xmlns:mc="http://schemas.openxmlformats.org/markup-compatibility/2006" xmlns:hp="http://schemas.haansoft.com/office/presentation/8.0" lang="ko-KR" sz="2500" b="1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49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1506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1507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1508" name=""/>
          <p:cNvSpPr txBox="1"/>
          <p:nvPr/>
        </p:nvSpPr>
        <p:spPr>
          <a:xfrm>
            <a:off x="5341186" y="433559"/>
            <a:ext cx="309271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2150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48869" y="2134576"/>
            <a:ext cx="3241562" cy="31652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1510" name="" descr="그림 15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813446" y="2134576"/>
            <a:ext cx="3430564" cy="31652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2151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24387"/>
            <a:ext cx="2746082" cy="365329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"/>
          <p:cNvSpPr/>
          <p:nvPr/>
        </p:nvSpPr>
        <p:spPr>
          <a:xfrm>
            <a:off x="7334387" y="3432128"/>
            <a:ext cx="2709510" cy="2682541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1922" name=""/>
          <p:cNvSpPr/>
          <p:nvPr/>
        </p:nvSpPr>
        <p:spPr>
          <a:xfrm>
            <a:off x="7269283" y="3432128"/>
            <a:ext cx="1397664" cy="1016478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81923" name=""/>
          <p:cNvSpPr/>
          <p:nvPr/>
        </p:nvSpPr>
        <p:spPr>
          <a:xfrm>
            <a:off x="1519943" y="0"/>
            <a:ext cx="4574067" cy="4578813"/>
          </a:xfrm>
          <a:prstGeom prst="rect">
            <a:avLst/>
          </a:prstGeom>
          <a:solidFill>
            <a:schemeClr val="tx1"/>
          </a:solidFill>
          <a:ln w="19039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1924" name=""/>
          <p:cNvSpPr txBox="1"/>
          <p:nvPr/>
        </p:nvSpPr>
        <p:spPr>
          <a:xfrm>
            <a:off x="4461336" y="3016044"/>
            <a:ext cx="4201164" cy="10026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chemeClr val="bg1"/>
                </a:solidFill>
                <a:latin typeface="HNC_GO_B_HINT_GS"/>
                <a:ea typeface="굴림"/>
                <a:sym typeface="Wingdings"/>
              </a:rPr>
              <a:t>감사</a:t>
            </a:r>
            <a:r>
              <a:rPr xmlns:mc="http://schemas.openxmlformats.org/markup-compatibility/2006" xmlns:hp="http://schemas.haansoft.com/office/presentation/8.0" lang="ko-KR" sz="6000" b="0" i="0" mc:Ignorable="hp" hp:hslEmbossed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합니다.</a:t>
            </a:r>
            <a:endParaRPr xmlns:mc="http://schemas.openxmlformats.org/markup-compatibility/2006" xmlns:hp="http://schemas.haansoft.com/office/presentation/8.0" lang="ko-KR" sz="6000" b="0" i="0" mc:Ignorable="hp" hp:hslEmbossed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  <p:cxnSp>
        <p:nvCxnSpPr>
          <p:cNvPr id="81925" name=""/>
          <p:cNvCxnSpPr/>
          <p:nvPr/>
        </p:nvCxnSpPr>
        <p:spPr>
          <a:xfrm flipV="1">
            <a:off x="10043897" y="2466515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50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2530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2531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2532" name=""/>
          <p:cNvSpPr txBox="1"/>
          <p:nvPr/>
        </p:nvSpPr>
        <p:spPr>
          <a:xfrm>
            <a:off x="5341186" y="433559"/>
            <a:ext cx="309271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2533" name=""/>
          <p:cNvSpPr txBox="1"/>
          <p:nvPr/>
        </p:nvSpPr>
        <p:spPr>
          <a:xfrm>
            <a:off x="3710074" y="2922353"/>
            <a:ext cx="4813880" cy="20122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전력 소모 문제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낮은 성능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8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신뢰할 수 없는 인터넷 환경</a:t>
            </a:r>
            <a:endParaRPr xmlns:mc="http://schemas.openxmlformats.org/markup-compatibility/2006" xmlns:hp="http://schemas.haansoft.com/office/presentation/8.0" lang="ko-KR" sz="28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2534" name="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2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IoT 구축의 대표적 문제점</a:t>
            </a:r>
            <a:endParaRPr xmlns:mc="http://schemas.openxmlformats.org/markup-compatibility/2006" xmlns:hp="http://schemas.haansoft.com/office/presentation/8.0" lang="ko-KR" sz="32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cxnSp>
        <p:nvCxnSpPr>
          <p:cNvPr id="22535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6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3554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3555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3556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3557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355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08681" y="2904877"/>
            <a:ext cx="4180206" cy="25188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3559" name=""/>
          <p:cNvSpPr txBox="1"/>
          <p:nvPr/>
        </p:nvSpPr>
        <p:spPr>
          <a:xfrm>
            <a:off x="3043012" y="5396798"/>
            <a:ext cx="6105262" cy="3668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1800" b="0" i="0" mc:Ignorable="hp" hp:hslEmbossed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신뢰성 있는 COAP_CON 통신 대비 MQTT가 고효율을 보임</a:t>
            </a:r>
            <a:endParaRPr xmlns:mc="http://schemas.openxmlformats.org/markup-compatibility/2006" xmlns:hp="http://schemas.haansoft.com/office/presentation/8.0" lang="ko-KR" sz="1800" b="0" i="0" mc:Ignorable="hp" hp:hslEmbossed="0">
              <a:solidFill>
                <a:srgbClr val="36b7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3560" name=""/>
          <p:cNvSpPr txBox="1"/>
          <p:nvPr/>
        </p:nvSpPr>
        <p:spPr>
          <a:xfrm>
            <a:off x="5341186" y="433559"/>
            <a:ext cx="3428946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3561" name="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2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프로토콜 선정 이유</a:t>
            </a:r>
            <a:endParaRPr xmlns:mc="http://schemas.openxmlformats.org/markup-compatibility/2006" xmlns:hp="http://schemas.haansoft.com/office/presentation/8.0" lang="ko-KR" sz="32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7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4578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4579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4580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4581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4582" name=""/>
          <p:cNvSpPr txBox="1"/>
          <p:nvPr/>
        </p:nvSpPr>
        <p:spPr>
          <a:xfrm>
            <a:off x="2695216" y="2939774"/>
            <a:ext cx="6811882" cy="36513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Broker를 통해 송신자가 특정 메시지를 publish하고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수신자가 메시지를 subscribe 하는 방식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초당 1000 단위의 메시지 전송이 될 수 있어 가볍고 빠르다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제한된 장치, 낮은 대역폭 환경에 최적화된 프로토콜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자체적으로 차지하고 있는 리소소를 최소화하여 저전력이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가장 큰 장점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신뢰성 있는 메시징을 위한 Qos 제공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메시지 길이가 작게는 2바이트까지 가능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4583" name=""/>
          <p:cNvSpPr txBox="1"/>
          <p:nvPr/>
        </p:nvSpPr>
        <p:spPr>
          <a:xfrm>
            <a:off x="5341186" y="433559"/>
            <a:ext cx="327651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목표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4584" name="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2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프로토콜 선정 이유</a:t>
            </a:r>
            <a:endParaRPr xmlns:mc="http://schemas.openxmlformats.org/markup-compatibility/2006" xmlns:hp="http://schemas.haansoft.com/office/presentation/8.0" lang="ko-KR" sz="32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8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5602" name="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5603" name="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5604" name="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5605" name="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5606" name=""/>
          <p:cNvSpPr txBox="1"/>
          <p:nvPr/>
        </p:nvSpPr>
        <p:spPr>
          <a:xfrm>
            <a:off x="5341186" y="433559"/>
            <a:ext cx="342894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6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효과</a:t>
            </a:r>
            <a:endParaRPr xmlns:mc="http://schemas.openxmlformats.org/markup-compatibility/2006" xmlns:hp="http://schemas.haansoft.com/office/presentation/8.0" lang="ko-KR" sz="36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5607" name="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3200" b="0" i="0" mc:Ignorable="hp" hp:hslEmbossed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연구 개발 효과</a:t>
            </a:r>
            <a:endParaRPr xmlns:mc="http://schemas.openxmlformats.org/markup-compatibility/2006" xmlns:hp="http://schemas.haansoft.com/office/presentation/8.0" lang="ko-KR" sz="3200" b="0" i="0" mc:Ignorable="hp" hp:hslEmbossed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5608" name=""/>
          <p:cNvSpPr txBox="1"/>
          <p:nvPr/>
        </p:nvSpPr>
        <p:spPr>
          <a:xfrm>
            <a:off x="3176458" y="3178022"/>
            <a:ext cx="5943241" cy="191702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스마트폰으로 제어 가능해 편리함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IoT기반 기술로 시장 진입의 활성화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MQTT의 경량성과 효율성으로 모니터링되거나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제어할 수 있는 데이터의 양 현저하게 증가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MQTT를 사용해서 수집되는 데이터의 공유성 확장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sz="2000" b="0" i="0" mc:Ignorable="hp" hp:hslEmbossed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전력 소모 감소</a:t>
            </a:r>
            <a:endParaRPr xmlns:mc="http://schemas.openxmlformats.org/markup-compatibility/2006" xmlns:hp="http://schemas.haansoft.com/office/presentation/8.0" lang="ko-KR" sz="2000" b="0" i="0" mc:Ignorable="hp" hp:hslEmbossed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xmlns:mc="http://schemas.openxmlformats.org/markup-compatibility/2006" xmlns:hp="http://schemas.haansoft.com/office/presentation/8.0" 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9</a:t>
            </a:fld>
            <a:endParaRPr xmlns:mc="http://schemas.openxmlformats.org/markup-compatibility/2006" xmlns:hp="http://schemas.haansoft.com/office/presentation/8.0" 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PowerPo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50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ep:HeadingPairs>
  <ep:TitlesOfParts>
    <vt:vector size="52" baseType="lpstr"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2018-02-06T13:07:24.000</dcterms:created>
  <dc:creator>우조 김</dc:creator>
  <cp:lastModifiedBy>saga</cp:lastModifiedBy>
  <dcterms:modified xsi:type="dcterms:W3CDTF">2018-05-17T03:00:02.198</dcterms:modified>
  <cp:revision>2</cp:revision>
  <dc:title>PowerPoint 프레젠테이션</dc:title>
</cp:coreProperties>
</file>